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02" r:id="rId2"/>
  </p:sldMasterIdLst>
  <p:notesMasterIdLst>
    <p:notesMasterId r:id="rId40"/>
  </p:notesMasterIdLst>
  <p:handoutMasterIdLst>
    <p:handoutMasterId r:id="rId41"/>
  </p:handoutMasterIdLst>
  <p:sldIdLst>
    <p:sldId id="430" r:id="rId3"/>
    <p:sldId id="431" r:id="rId4"/>
    <p:sldId id="432" r:id="rId5"/>
    <p:sldId id="433" r:id="rId6"/>
    <p:sldId id="436" r:id="rId7"/>
    <p:sldId id="434" r:id="rId8"/>
    <p:sldId id="435" r:id="rId9"/>
    <p:sldId id="437" r:id="rId10"/>
    <p:sldId id="438" r:id="rId11"/>
    <p:sldId id="442" r:id="rId12"/>
    <p:sldId id="439" r:id="rId13"/>
    <p:sldId id="440" r:id="rId14"/>
    <p:sldId id="441" r:id="rId15"/>
    <p:sldId id="444" r:id="rId16"/>
    <p:sldId id="427" r:id="rId17"/>
    <p:sldId id="429" r:id="rId18"/>
    <p:sldId id="428" r:id="rId19"/>
    <p:sldId id="446" r:id="rId20"/>
    <p:sldId id="402" r:id="rId21"/>
    <p:sldId id="403" r:id="rId22"/>
    <p:sldId id="404" r:id="rId23"/>
    <p:sldId id="405" r:id="rId24"/>
    <p:sldId id="406" r:id="rId25"/>
    <p:sldId id="384" r:id="rId26"/>
    <p:sldId id="407" r:id="rId27"/>
    <p:sldId id="408" r:id="rId28"/>
    <p:sldId id="409" r:id="rId29"/>
    <p:sldId id="448" r:id="rId30"/>
    <p:sldId id="410" r:id="rId31"/>
    <p:sldId id="411" r:id="rId32"/>
    <p:sldId id="412" r:id="rId33"/>
    <p:sldId id="413" r:id="rId34"/>
    <p:sldId id="417" r:id="rId35"/>
    <p:sldId id="421" r:id="rId36"/>
    <p:sldId id="422" r:id="rId37"/>
    <p:sldId id="423" r:id="rId38"/>
    <p:sldId id="450" r:id="rId39"/>
  </p:sldIdLst>
  <p:sldSz cx="9144000" cy="5143500" type="screen16x9"/>
  <p:notesSz cx="6858000" cy="9144000"/>
  <p:defaultTextStyle>
    <a:defPPr>
      <a:defRPr lang="en-US"/>
    </a:defPPr>
    <a:lvl1pPr marL="0" algn="l" defTabSz="457181" rtl="0" eaLnBrk="1" latinLnBrk="0" hangingPunct="1">
      <a:defRPr sz="1800" kern="1200">
        <a:solidFill>
          <a:schemeClr val="tx1"/>
        </a:solidFill>
        <a:latin typeface="+mn-lt"/>
        <a:ea typeface="+mn-ea"/>
        <a:cs typeface="+mn-cs"/>
      </a:defRPr>
    </a:lvl1pPr>
    <a:lvl2pPr marL="457181" algn="l" defTabSz="457181" rtl="0" eaLnBrk="1" latinLnBrk="0" hangingPunct="1">
      <a:defRPr sz="1800" kern="1200">
        <a:solidFill>
          <a:schemeClr val="tx1"/>
        </a:solidFill>
        <a:latin typeface="+mn-lt"/>
        <a:ea typeface="+mn-ea"/>
        <a:cs typeface="+mn-cs"/>
      </a:defRPr>
    </a:lvl2pPr>
    <a:lvl3pPr marL="914362" algn="l" defTabSz="457181" rtl="0" eaLnBrk="1" latinLnBrk="0" hangingPunct="1">
      <a:defRPr sz="1800" kern="1200">
        <a:solidFill>
          <a:schemeClr val="tx1"/>
        </a:solidFill>
        <a:latin typeface="+mn-lt"/>
        <a:ea typeface="+mn-ea"/>
        <a:cs typeface="+mn-cs"/>
      </a:defRPr>
    </a:lvl3pPr>
    <a:lvl4pPr marL="1371543" algn="l" defTabSz="457181" rtl="0" eaLnBrk="1" latinLnBrk="0" hangingPunct="1">
      <a:defRPr sz="1800" kern="1200">
        <a:solidFill>
          <a:schemeClr val="tx1"/>
        </a:solidFill>
        <a:latin typeface="+mn-lt"/>
        <a:ea typeface="+mn-ea"/>
        <a:cs typeface="+mn-cs"/>
      </a:defRPr>
    </a:lvl4pPr>
    <a:lvl5pPr marL="1828724" algn="l" defTabSz="457181" rtl="0" eaLnBrk="1" latinLnBrk="0" hangingPunct="1">
      <a:defRPr sz="1800" kern="1200">
        <a:solidFill>
          <a:schemeClr val="tx1"/>
        </a:solidFill>
        <a:latin typeface="+mn-lt"/>
        <a:ea typeface="+mn-ea"/>
        <a:cs typeface="+mn-cs"/>
      </a:defRPr>
    </a:lvl5pPr>
    <a:lvl6pPr marL="2285905" algn="l" defTabSz="457181" rtl="0" eaLnBrk="1" latinLnBrk="0" hangingPunct="1">
      <a:defRPr sz="1800" kern="1200">
        <a:solidFill>
          <a:schemeClr val="tx1"/>
        </a:solidFill>
        <a:latin typeface="+mn-lt"/>
        <a:ea typeface="+mn-ea"/>
        <a:cs typeface="+mn-cs"/>
      </a:defRPr>
    </a:lvl6pPr>
    <a:lvl7pPr marL="2743086" algn="l" defTabSz="457181" rtl="0" eaLnBrk="1" latinLnBrk="0" hangingPunct="1">
      <a:defRPr sz="1800" kern="1200">
        <a:solidFill>
          <a:schemeClr val="tx1"/>
        </a:solidFill>
        <a:latin typeface="+mn-lt"/>
        <a:ea typeface="+mn-ea"/>
        <a:cs typeface="+mn-cs"/>
      </a:defRPr>
    </a:lvl7pPr>
    <a:lvl8pPr marL="3200266" algn="l" defTabSz="457181" rtl="0" eaLnBrk="1" latinLnBrk="0" hangingPunct="1">
      <a:defRPr sz="1800" kern="1200">
        <a:solidFill>
          <a:schemeClr val="tx1"/>
        </a:solidFill>
        <a:latin typeface="+mn-lt"/>
        <a:ea typeface="+mn-ea"/>
        <a:cs typeface="+mn-cs"/>
      </a:defRPr>
    </a:lvl8pPr>
    <a:lvl9pPr marL="3657448" algn="l" defTabSz="457181"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E36816-B79F-4855-81C4-9D96AE14C869}">
          <p14:sldIdLst>
            <p14:sldId id="430"/>
            <p14:sldId id="431"/>
            <p14:sldId id="432"/>
            <p14:sldId id="433"/>
            <p14:sldId id="436"/>
            <p14:sldId id="434"/>
            <p14:sldId id="435"/>
            <p14:sldId id="437"/>
            <p14:sldId id="438"/>
            <p14:sldId id="442"/>
            <p14:sldId id="439"/>
            <p14:sldId id="440"/>
            <p14:sldId id="441"/>
            <p14:sldId id="444"/>
            <p14:sldId id="427"/>
            <p14:sldId id="429"/>
            <p14:sldId id="428"/>
            <p14:sldId id="446"/>
            <p14:sldId id="402"/>
            <p14:sldId id="403"/>
            <p14:sldId id="404"/>
            <p14:sldId id="405"/>
            <p14:sldId id="406"/>
            <p14:sldId id="384"/>
            <p14:sldId id="407"/>
            <p14:sldId id="408"/>
            <p14:sldId id="409"/>
            <p14:sldId id="448"/>
            <p14:sldId id="410"/>
            <p14:sldId id="411"/>
            <p14:sldId id="412"/>
            <p14:sldId id="413"/>
            <p14:sldId id="417"/>
            <p14:sldId id="421"/>
            <p14:sldId id="422"/>
            <p14:sldId id="423"/>
            <p14:sldId id="450"/>
          </p14:sldIdLst>
        </p14:section>
      </p14:sectionLst>
    </p:ext>
    <p:ext uri="{EFAFB233-063F-42B5-8137-9DF3F51BA10A}">
      <p15:sldGuideLst xmlns:p15="http://schemas.microsoft.com/office/powerpoint/2012/main">
        <p15:guide id="1" orient="horz" pos="1500" userDrawn="1">
          <p15:clr>
            <a:srgbClr val="A4A3A4"/>
          </p15:clr>
        </p15:guide>
        <p15:guide id="2" pos="2904" userDrawn="1">
          <p15:clr>
            <a:srgbClr val="A4A3A4"/>
          </p15:clr>
        </p15:guide>
        <p15:guide id="3" orient="horz" pos="3036" userDrawn="1">
          <p15:clr>
            <a:srgbClr val="A4A3A4"/>
          </p15:clr>
        </p15:guide>
        <p15:guide id="4" orient="horz" pos="2340" userDrawn="1">
          <p15:clr>
            <a:srgbClr val="A4A3A4"/>
          </p15:clr>
        </p15:guide>
        <p15:guide id="5" orient="horz" pos="732" userDrawn="1">
          <p15:clr>
            <a:srgbClr val="A4A3A4"/>
          </p15:clr>
        </p15:guide>
        <p15:guide id="6" orient="horz" pos="178">
          <p15:clr>
            <a:srgbClr val="A4A3A4"/>
          </p15:clr>
        </p15:guide>
        <p15:guide id="7" orient="horz" pos="1932" userDrawn="1">
          <p15:clr>
            <a:srgbClr val="A4A3A4"/>
          </p15:clr>
        </p15:guide>
        <p15:guide id="8" orient="horz" pos="469">
          <p15:clr>
            <a:srgbClr val="A4A3A4"/>
          </p15:clr>
        </p15:guide>
        <p15:guide id="10" pos="3744" userDrawn="1">
          <p15:clr>
            <a:srgbClr val="A4A3A4"/>
          </p15:clr>
        </p15:guide>
        <p15:guide id="11" pos="2162">
          <p15:clr>
            <a:srgbClr val="A4A3A4"/>
          </p15:clr>
        </p15:guide>
        <p15:guide id="12" pos="48" userDrawn="1">
          <p15:clr>
            <a:srgbClr val="A4A3A4"/>
          </p15:clr>
        </p15:guide>
        <p15:guide id="14" pos="816" userDrawn="1">
          <p15:clr>
            <a:srgbClr val="A4A3A4"/>
          </p15:clr>
        </p15:guide>
        <p15:guide id="15" pos="1440" userDrawn="1">
          <p15:clr>
            <a:srgbClr val="A4A3A4"/>
          </p15:clr>
        </p15:guide>
        <p15:guide id="16" pos="3768" userDrawn="1">
          <p15:clr>
            <a:srgbClr val="A4A3A4"/>
          </p15:clr>
        </p15:guide>
        <p15:guide id="17" pos="5520" userDrawn="1">
          <p15:clr>
            <a:srgbClr val="A4A3A4"/>
          </p15:clr>
        </p15:guide>
        <p15:guide id="18" pos="28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00A79D"/>
    <a:srgbClr val="FE5000"/>
    <a:srgbClr val="414042"/>
    <a:srgbClr val="89C341"/>
    <a:srgbClr val="F86E00"/>
    <a:srgbClr val="7CB238"/>
    <a:srgbClr val="A7A9AC"/>
    <a:srgbClr val="666666"/>
    <a:srgbClr val="E07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84" autoAdjust="0"/>
    <p:restoredTop sz="91101" autoAdjust="0"/>
  </p:normalViewPr>
  <p:slideViewPr>
    <p:cSldViewPr snapToGrid="0" snapToObjects="1">
      <p:cViewPr varScale="1">
        <p:scale>
          <a:sx n="82" d="100"/>
          <a:sy n="82" d="100"/>
        </p:scale>
        <p:origin x="876" y="72"/>
      </p:cViewPr>
      <p:guideLst>
        <p:guide orient="horz" pos="1500"/>
        <p:guide pos="2904"/>
        <p:guide orient="horz" pos="3036"/>
        <p:guide orient="horz" pos="2340"/>
        <p:guide orient="horz" pos="732"/>
        <p:guide orient="horz" pos="178"/>
        <p:guide orient="horz" pos="1932"/>
        <p:guide orient="horz" pos="469"/>
        <p:guide pos="3744"/>
        <p:guide pos="2162"/>
        <p:guide pos="48"/>
        <p:guide pos="816"/>
        <p:guide pos="1440"/>
        <p:guide pos="3768"/>
        <p:guide pos="5520"/>
        <p:guide pos="2881"/>
      </p:guideLst>
    </p:cSldViewPr>
  </p:slideViewPr>
  <p:outlineViewPr>
    <p:cViewPr>
      <p:scale>
        <a:sx n="33" d="100"/>
        <a:sy n="33" d="100"/>
      </p:scale>
      <p:origin x="0" y="-1116"/>
    </p:cViewPr>
  </p:outlineViewPr>
  <p:notesTextViewPr>
    <p:cViewPr>
      <p:scale>
        <a:sx n="100" d="100"/>
        <a:sy n="100" d="100"/>
      </p:scale>
      <p:origin x="0" y="0"/>
    </p:cViewPr>
  </p:notesTextViewPr>
  <p:notesViewPr>
    <p:cSldViewPr snapToGrid="0" snapToObjects="1">
      <p:cViewPr varScale="1">
        <p:scale>
          <a:sx n="87" d="100"/>
          <a:sy n="87" d="100"/>
        </p:scale>
        <p:origin x="29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35A3B2-1B9F-4A80-8A01-1C8992362DC0}" type="datetime1">
              <a:rPr lang="en-US" smtClean="0"/>
              <a:t>3/7/2018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8B5E39-FA4A-7843-9139-3229D460717B}" type="slidenum">
              <a:rPr lang="en-US" smtClean="0"/>
              <a:t>‹#›</a:t>
            </a:fld>
            <a:endParaRPr lang="en-US"/>
          </a:p>
        </p:txBody>
      </p:sp>
    </p:spTree>
    <p:extLst>
      <p:ext uri="{BB962C8B-B14F-4D97-AF65-F5344CB8AC3E}">
        <p14:creationId xmlns:p14="http://schemas.microsoft.com/office/powerpoint/2010/main" val="223440319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1F4800-617D-44FD-A1D3-513F13ACFD50}" type="datetime1">
              <a:rPr lang="en-US" smtClean="0"/>
              <a:t>3/7/2018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980E37-1CE1-C549-B0D8-D5A78A41D0FF}" type="slidenum">
              <a:rPr lang="en-US" smtClean="0"/>
              <a:t>‹#›</a:t>
            </a:fld>
            <a:endParaRPr lang="en-US"/>
          </a:p>
        </p:txBody>
      </p:sp>
    </p:spTree>
    <p:extLst>
      <p:ext uri="{BB962C8B-B14F-4D97-AF65-F5344CB8AC3E}">
        <p14:creationId xmlns:p14="http://schemas.microsoft.com/office/powerpoint/2010/main" val="2519119188"/>
      </p:ext>
    </p:extLst>
  </p:cSld>
  <p:clrMap bg1="lt1" tx1="dk1" bg2="lt2" tx2="dk2" accent1="accent1" accent2="accent2" accent3="accent3" accent4="accent4" accent5="accent5" accent6="accent6" hlink="hlink" folHlink="folHlink"/>
  <p:hf sldNum="0" hdr="0" ftr="0" dt="0"/>
  <p:notesStyle>
    <a:lvl1pPr marL="0" algn="l" defTabSz="457181" rtl="0" eaLnBrk="1" latinLnBrk="0" hangingPunct="1">
      <a:defRPr sz="1200" kern="1200">
        <a:solidFill>
          <a:schemeClr val="tx1"/>
        </a:solidFill>
        <a:latin typeface="+mn-lt"/>
        <a:ea typeface="+mn-ea"/>
        <a:cs typeface="+mn-cs"/>
      </a:defRPr>
    </a:lvl1pPr>
    <a:lvl2pPr marL="457181" algn="l" defTabSz="457181" rtl="0" eaLnBrk="1" latinLnBrk="0" hangingPunct="1">
      <a:defRPr sz="1200" kern="1200">
        <a:solidFill>
          <a:schemeClr val="tx1"/>
        </a:solidFill>
        <a:latin typeface="+mn-lt"/>
        <a:ea typeface="+mn-ea"/>
        <a:cs typeface="+mn-cs"/>
      </a:defRPr>
    </a:lvl2pPr>
    <a:lvl3pPr marL="914362" algn="l" defTabSz="457181" rtl="0" eaLnBrk="1" latinLnBrk="0" hangingPunct="1">
      <a:defRPr sz="1200" kern="1200">
        <a:solidFill>
          <a:schemeClr val="tx1"/>
        </a:solidFill>
        <a:latin typeface="+mn-lt"/>
        <a:ea typeface="+mn-ea"/>
        <a:cs typeface="+mn-cs"/>
      </a:defRPr>
    </a:lvl3pPr>
    <a:lvl4pPr marL="1371543" algn="l" defTabSz="457181" rtl="0" eaLnBrk="1" latinLnBrk="0" hangingPunct="1">
      <a:defRPr sz="1200" kern="1200">
        <a:solidFill>
          <a:schemeClr val="tx1"/>
        </a:solidFill>
        <a:latin typeface="+mn-lt"/>
        <a:ea typeface="+mn-ea"/>
        <a:cs typeface="+mn-cs"/>
      </a:defRPr>
    </a:lvl4pPr>
    <a:lvl5pPr marL="1828724" algn="l" defTabSz="457181" rtl="0" eaLnBrk="1" latinLnBrk="0" hangingPunct="1">
      <a:defRPr sz="1200" kern="1200">
        <a:solidFill>
          <a:schemeClr val="tx1"/>
        </a:solidFill>
        <a:latin typeface="+mn-lt"/>
        <a:ea typeface="+mn-ea"/>
        <a:cs typeface="+mn-cs"/>
      </a:defRPr>
    </a:lvl5pPr>
    <a:lvl6pPr marL="2285905" algn="l" defTabSz="457181" rtl="0" eaLnBrk="1" latinLnBrk="0" hangingPunct="1">
      <a:defRPr sz="1200" kern="1200">
        <a:solidFill>
          <a:schemeClr val="tx1"/>
        </a:solidFill>
        <a:latin typeface="+mn-lt"/>
        <a:ea typeface="+mn-ea"/>
        <a:cs typeface="+mn-cs"/>
      </a:defRPr>
    </a:lvl6pPr>
    <a:lvl7pPr marL="2743086" algn="l" defTabSz="457181" rtl="0" eaLnBrk="1" latinLnBrk="0" hangingPunct="1">
      <a:defRPr sz="1200" kern="1200">
        <a:solidFill>
          <a:schemeClr val="tx1"/>
        </a:solidFill>
        <a:latin typeface="+mn-lt"/>
        <a:ea typeface="+mn-ea"/>
        <a:cs typeface="+mn-cs"/>
      </a:defRPr>
    </a:lvl7pPr>
    <a:lvl8pPr marL="3200266" algn="l" defTabSz="457181" rtl="0" eaLnBrk="1" latinLnBrk="0" hangingPunct="1">
      <a:defRPr sz="1200" kern="1200">
        <a:solidFill>
          <a:schemeClr val="tx1"/>
        </a:solidFill>
        <a:latin typeface="+mn-lt"/>
        <a:ea typeface="+mn-ea"/>
        <a:cs typeface="+mn-cs"/>
      </a:defRPr>
    </a:lvl8pPr>
    <a:lvl9pPr marL="3657448" algn="l" defTabSz="45718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0969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91707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64758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762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11094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7437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3942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4509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84775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32752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9059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84096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798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0401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1729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dirty="0"/>
              <a:t>Click to edit Master title style</a:t>
            </a:r>
          </a:p>
        </p:txBody>
      </p:sp>
      <p:sp>
        <p:nvSpPr>
          <p:cNvPr id="3" name="Subtitle 2"/>
          <p:cNvSpPr>
            <a:spLocks noGrp="1"/>
          </p:cNvSpPr>
          <p:nvPr>
            <p:ph type="subTitle" idx="1"/>
          </p:nvPr>
        </p:nvSpPr>
        <p:spPr>
          <a:xfrm>
            <a:off x="1371600" y="2583450"/>
            <a:ext cx="6400800" cy="1314450"/>
          </a:xfrm>
        </p:spPr>
        <p:txBody>
          <a:bodyPr/>
          <a:lstStyle>
            <a:lvl1pPr marL="0" indent="0" algn="ctr">
              <a:buNone/>
              <a:defRPr>
                <a:solidFill>
                  <a:schemeClr val="accent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89969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72843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469453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57200" y="154782"/>
            <a:ext cx="6019800" cy="46945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249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Layout 1">
    <p:spTree>
      <p:nvGrpSpPr>
        <p:cNvPr id="1" name=""/>
        <p:cNvGrpSpPr/>
        <p:nvPr/>
      </p:nvGrpSpPr>
      <p:grpSpPr>
        <a:xfrm>
          <a:off x="0" y="0"/>
          <a:ext cx="0" cy="0"/>
          <a:chOff x="0" y="0"/>
          <a:chExt cx="0" cy="0"/>
        </a:xfrm>
      </p:grpSpPr>
      <p:sp>
        <p:nvSpPr>
          <p:cNvPr id="3" name="TextBox 2"/>
          <p:cNvSpPr txBox="1"/>
          <p:nvPr userDrawn="1"/>
        </p:nvSpPr>
        <p:spPr>
          <a:xfrm>
            <a:off x="812563" y="2060074"/>
            <a:ext cx="7061675" cy="1023353"/>
          </a:xfrm>
          <a:prstGeom prst="rect">
            <a:avLst/>
          </a:prstGeom>
          <a:noFill/>
        </p:spPr>
        <p:txBody>
          <a:bodyPr wrap="square" lIns="91436" tIns="45718" rIns="91436" bIns="45718" rtlCol="0">
            <a:spAutoFit/>
          </a:bodyPr>
          <a:lstStyle/>
          <a:p>
            <a:pPr algn="ctr">
              <a:lnSpc>
                <a:spcPct val="90000"/>
              </a:lnSpc>
              <a:spcAft>
                <a:spcPts val="800"/>
              </a:spcAft>
            </a:pPr>
            <a:r>
              <a:rPr lang="en-US" sz="6600" b="1" dirty="0">
                <a:solidFill>
                  <a:srgbClr val="3F3E3F"/>
                </a:solidFill>
                <a:latin typeface="+mj-lt"/>
                <a:cs typeface="Calibri"/>
              </a:rPr>
              <a:t>Bring IT to Life</a:t>
            </a:r>
            <a:endParaRPr lang="en-US" sz="6600" b="1" dirty="0">
              <a:solidFill>
                <a:srgbClr val="3F3E3F"/>
              </a:solidFill>
              <a:latin typeface="+mj-lt"/>
              <a:cs typeface="Calibri Light"/>
            </a:endParaRPr>
          </a:p>
        </p:txBody>
      </p:sp>
    </p:spTree>
    <p:extLst>
      <p:ext uri="{BB962C8B-B14F-4D97-AF65-F5344CB8AC3E}">
        <p14:creationId xmlns:p14="http://schemas.microsoft.com/office/powerpoint/2010/main" val="1480905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ayout 2">
    <p:spTree>
      <p:nvGrpSpPr>
        <p:cNvPr id="1" name=""/>
        <p:cNvGrpSpPr/>
        <p:nvPr/>
      </p:nvGrpSpPr>
      <p:grpSpPr>
        <a:xfrm>
          <a:off x="0" y="0"/>
          <a:ext cx="0" cy="0"/>
          <a:chOff x="0" y="0"/>
          <a:chExt cx="0" cy="0"/>
        </a:xfrm>
      </p:grpSpPr>
      <p:grpSp>
        <p:nvGrpSpPr>
          <p:cNvPr id="4" name="Group 3"/>
          <p:cNvGrpSpPr/>
          <p:nvPr userDrawn="1"/>
        </p:nvGrpSpPr>
        <p:grpSpPr>
          <a:xfrm>
            <a:off x="2553413" y="1902031"/>
            <a:ext cx="3131649" cy="1339439"/>
            <a:chOff x="4067175" y="2233613"/>
            <a:chExt cx="263525" cy="112713"/>
          </a:xfrm>
        </p:grpSpPr>
        <p:sp>
          <p:nvSpPr>
            <p:cNvPr id="5" name="Freeform 28"/>
            <p:cNvSpPr>
              <a:spLocks noEditPoints="1"/>
            </p:cNvSpPr>
            <p:nvPr/>
          </p:nvSpPr>
          <p:spPr bwMode="auto">
            <a:xfrm>
              <a:off x="4160838" y="2254251"/>
              <a:ext cx="47625" cy="69850"/>
            </a:xfrm>
            <a:custGeom>
              <a:avLst/>
              <a:gdLst>
                <a:gd name="T0" fmla="*/ 46 w 161"/>
                <a:gd name="T1" fmla="*/ 239 h 242"/>
                <a:gd name="T2" fmla="*/ 0 w 161"/>
                <a:gd name="T3" fmla="*/ 239 h 242"/>
                <a:gd name="T4" fmla="*/ 0 w 161"/>
                <a:gd name="T5" fmla="*/ 0 h 242"/>
                <a:gd name="T6" fmla="*/ 46 w 161"/>
                <a:gd name="T7" fmla="*/ 0 h 242"/>
                <a:gd name="T8" fmla="*/ 46 w 161"/>
                <a:gd name="T9" fmla="*/ 88 h 242"/>
                <a:gd name="T10" fmla="*/ 87 w 161"/>
                <a:gd name="T11" fmla="*/ 71 h 242"/>
                <a:gd name="T12" fmla="*/ 161 w 161"/>
                <a:gd name="T13" fmla="*/ 157 h 242"/>
                <a:gd name="T14" fmla="*/ 87 w 161"/>
                <a:gd name="T15" fmla="*/ 242 h 242"/>
                <a:gd name="T16" fmla="*/ 46 w 161"/>
                <a:gd name="T17" fmla="*/ 225 h 242"/>
                <a:gd name="T18" fmla="*/ 46 w 161"/>
                <a:gd name="T19" fmla="*/ 239 h 242"/>
                <a:gd name="T20" fmla="*/ 46 w 161"/>
                <a:gd name="T21" fmla="*/ 184 h 242"/>
                <a:gd name="T22" fmla="*/ 77 w 161"/>
                <a:gd name="T23" fmla="*/ 203 h 242"/>
                <a:gd name="T24" fmla="*/ 116 w 161"/>
                <a:gd name="T25" fmla="*/ 157 h 242"/>
                <a:gd name="T26" fmla="*/ 77 w 161"/>
                <a:gd name="T27" fmla="*/ 111 h 242"/>
                <a:gd name="T28" fmla="*/ 46 w 161"/>
                <a:gd name="T29" fmla="*/ 130 h 242"/>
                <a:gd name="T30" fmla="*/ 46 w 161"/>
                <a:gd name="T31" fmla="*/ 184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1" h="242">
                  <a:moveTo>
                    <a:pt x="46" y="239"/>
                  </a:moveTo>
                  <a:cubicBezTo>
                    <a:pt x="0" y="239"/>
                    <a:pt x="0" y="239"/>
                    <a:pt x="0" y="239"/>
                  </a:cubicBezTo>
                  <a:cubicBezTo>
                    <a:pt x="0" y="0"/>
                    <a:pt x="0" y="0"/>
                    <a:pt x="0" y="0"/>
                  </a:cubicBezTo>
                  <a:cubicBezTo>
                    <a:pt x="46" y="0"/>
                    <a:pt x="46" y="0"/>
                    <a:pt x="46" y="0"/>
                  </a:cubicBezTo>
                  <a:cubicBezTo>
                    <a:pt x="46" y="88"/>
                    <a:pt x="46" y="88"/>
                    <a:pt x="46" y="88"/>
                  </a:cubicBezTo>
                  <a:cubicBezTo>
                    <a:pt x="53" y="79"/>
                    <a:pt x="69" y="71"/>
                    <a:pt x="87" y="71"/>
                  </a:cubicBezTo>
                  <a:cubicBezTo>
                    <a:pt x="135" y="71"/>
                    <a:pt x="161" y="110"/>
                    <a:pt x="161" y="157"/>
                  </a:cubicBezTo>
                  <a:cubicBezTo>
                    <a:pt x="161" y="204"/>
                    <a:pt x="135" y="242"/>
                    <a:pt x="87" y="242"/>
                  </a:cubicBezTo>
                  <a:cubicBezTo>
                    <a:pt x="69" y="242"/>
                    <a:pt x="53" y="234"/>
                    <a:pt x="46" y="225"/>
                  </a:cubicBezTo>
                  <a:lnTo>
                    <a:pt x="46" y="239"/>
                  </a:lnTo>
                  <a:close/>
                  <a:moveTo>
                    <a:pt x="46" y="184"/>
                  </a:moveTo>
                  <a:cubicBezTo>
                    <a:pt x="51" y="195"/>
                    <a:pt x="63" y="203"/>
                    <a:pt x="77" y="203"/>
                  </a:cubicBezTo>
                  <a:cubicBezTo>
                    <a:pt x="101" y="203"/>
                    <a:pt x="116" y="183"/>
                    <a:pt x="116" y="157"/>
                  </a:cubicBezTo>
                  <a:cubicBezTo>
                    <a:pt x="116" y="130"/>
                    <a:pt x="101" y="111"/>
                    <a:pt x="77" y="111"/>
                  </a:cubicBezTo>
                  <a:cubicBezTo>
                    <a:pt x="63" y="111"/>
                    <a:pt x="51" y="119"/>
                    <a:pt x="46" y="130"/>
                  </a:cubicBezTo>
                  <a:lnTo>
                    <a:pt x="46" y="184"/>
                  </a:lnTo>
                  <a:close/>
                </a:path>
              </a:pathLst>
            </a:custGeom>
            <a:solidFill>
              <a:srgbClr val="4140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6" name="Freeform 29"/>
            <p:cNvSpPr>
              <a:spLocks/>
            </p:cNvSpPr>
            <p:nvPr/>
          </p:nvSpPr>
          <p:spPr bwMode="auto">
            <a:xfrm>
              <a:off x="4213225" y="2274888"/>
              <a:ext cx="68263" cy="49213"/>
            </a:xfrm>
            <a:custGeom>
              <a:avLst/>
              <a:gdLst>
                <a:gd name="T0" fmla="*/ 180 w 234"/>
                <a:gd name="T1" fmla="*/ 0 h 168"/>
                <a:gd name="T2" fmla="*/ 234 w 234"/>
                <a:gd name="T3" fmla="*/ 60 h 168"/>
                <a:gd name="T4" fmla="*/ 234 w 234"/>
                <a:gd name="T5" fmla="*/ 168 h 168"/>
                <a:gd name="T6" fmla="*/ 189 w 234"/>
                <a:gd name="T7" fmla="*/ 168 h 168"/>
                <a:gd name="T8" fmla="*/ 189 w 234"/>
                <a:gd name="T9" fmla="*/ 70 h 168"/>
                <a:gd name="T10" fmla="*/ 165 w 234"/>
                <a:gd name="T11" fmla="*/ 41 h 168"/>
                <a:gd name="T12" fmla="*/ 140 w 234"/>
                <a:gd name="T13" fmla="*/ 62 h 168"/>
                <a:gd name="T14" fmla="*/ 140 w 234"/>
                <a:gd name="T15" fmla="*/ 168 h 168"/>
                <a:gd name="T16" fmla="*/ 94 w 234"/>
                <a:gd name="T17" fmla="*/ 168 h 168"/>
                <a:gd name="T18" fmla="*/ 94 w 234"/>
                <a:gd name="T19" fmla="*/ 70 h 168"/>
                <a:gd name="T20" fmla="*/ 71 w 234"/>
                <a:gd name="T21" fmla="*/ 41 h 168"/>
                <a:gd name="T22" fmla="*/ 45 w 234"/>
                <a:gd name="T23" fmla="*/ 62 h 168"/>
                <a:gd name="T24" fmla="*/ 45 w 234"/>
                <a:gd name="T25" fmla="*/ 168 h 168"/>
                <a:gd name="T26" fmla="*/ 0 w 234"/>
                <a:gd name="T27" fmla="*/ 168 h 168"/>
                <a:gd name="T28" fmla="*/ 0 w 234"/>
                <a:gd name="T29" fmla="*/ 4 h 168"/>
                <a:gd name="T30" fmla="*/ 45 w 234"/>
                <a:gd name="T31" fmla="*/ 4 h 168"/>
                <a:gd name="T32" fmla="*/ 45 w 234"/>
                <a:gd name="T33" fmla="*/ 17 h 168"/>
                <a:gd name="T34" fmla="*/ 87 w 234"/>
                <a:gd name="T35" fmla="*/ 0 h 168"/>
                <a:gd name="T36" fmla="*/ 131 w 234"/>
                <a:gd name="T37" fmla="*/ 21 h 168"/>
                <a:gd name="T38" fmla="*/ 180 w 234"/>
                <a:gd name="T39"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68">
                  <a:moveTo>
                    <a:pt x="180" y="0"/>
                  </a:moveTo>
                  <a:cubicBezTo>
                    <a:pt x="214" y="0"/>
                    <a:pt x="234" y="23"/>
                    <a:pt x="234" y="60"/>
                  </a:cubicBezTo>
                  <a:cubicBezTo>
                    <a:pt x="234" y="168"/>
                    <a:pt x="234" y="168"/>
                    <a:pt x="234" y="168"/>
                  </a:cubicBezTo>
                  <a:cubicBezTo>
                    <a:pt x="189" y="168"/>
                    <a:pt x="189" y="168"/>
                    <a:pt x="189" y="168"/>
                  </a:cubicBezTo>
                  <a:cubicBezTo>
                    <a:pt x="189" y="70"/>
                    <a:pt x="189" y="70"/>
                    <a:pt x="189" y="70"/>
                  </a:cubicBezTo>
                  <a:cubicBezTo>
                    <a:pt x="189" y="52"/>
                    <a:pt x="181" y="41"/>
                    <a:pt x="165" y="41"/>
                  </a:cubicBezTo>
                  <a:cubicBezTo>
                    <a:pt x="153" y="41"/>
                    <a:pt x="143" y="48"/>
                    <a:pt x="140" y="62"/>
                  </a:cubicBezTo>
                  <a:cubicBezTo>
                    <a:pt x="140" y="168"/>
                    <a:pt x="140" y="168"/>
                    <a:pt x="140" y="168"/>
                  </a:cubicBezTo>
                  <a:cubicBezTo>
                    <a:pt x="94" y="168"/>
                    <a:pt x="94" y="168"/>
                    <a:pt x="94" y="168"/>
                  </a:cubicBezTo>
                  <a:cubicBezTo>
                    <a:pt x="94" y="70"/>
                    <a:pt x="94" y="70"/>
                    <a:pt x="94" y="70"/>
                  </a:cubicBezTo>
                  <a:cubicBezTo>
                    <a:pt x="94" y="52"/>
                    <a:pt x="87" y="41"/>
                    <a:pt x="71" y="41"/>
                  </a:cubicBezTo>
                  <a:cubicBezTo>
                    <a:pt x="59" y="41"/>
                    <a:pt x="48" y="48"/>
                    <a:pt x="45" y="62"/>
                  </a:cubicBezTo>
                  <a:cubicBezTo>
                    <a:pt x="45" y="168"/>
                    <a:pt x="45" y="168"/>
                    <a:pt x="45" y="168"/>
                  </a:cubicBezTo>
                  <a:cubicBezTo>
                    <a:pt x="0" y="168"/>
                    <a:pt x="0" y="168"/>
                    <a:pt x="0" y="168"/>
                  </a:cubicBezTo>
                  <a:cubicBezTo>
                    <a:pt x="0" y="4"/>
                    <a:pt x="0" y="4"/>
                    <a:pt x="0" y="4"/>
                  </a:cubicBezTo>
                  <a:cubicBezTo>
                    <a:pt x="45" y="4"/>
                    <a:pt x="45" y="4"/>
                    <a:pt x="45" y="4"/>
                  </a:cubicBezTo>
                  <a:cubicBezTo>
                    <a:pt x="45" y="17"/>
                    <a:pt x="45" y="17"/>
                    <a:pt x="45" y="17"/>
                  </a:cubicBezTo>
                  <a:cubicBezTo>
                    <a:pt x="53" y="7"/>
                    <a:pt x="68" y="0"/>
                    <a:pt x="87" y="0"/>
                  </a:cubicBezTo>
                  <a:cubicBezTo>
                    <a:pt x="106" y="0"/>
                    <a:pt x="122" y="9"/>
                    <a:pt x="131" y="21"/>
                  </a:cubicBezTo>
                  <a:cubicBezTo>
                    <a:pt x="141" y="9"/>
                    <a:pt x="157" y="0"/>
                    <a:pt x="180" y="0"/>
                  </a:cubicBezTo>
                  <a:close/>
                </a:path>
              </a:pathLst>
            </a:custGeom>
            <a:solidFill>
              <a:srgbClr val="4140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7" name="Freeform 30"/>
            <p:cNvSpPr>
              <a:spLocks/>
            </p:cNvSpPr>
            <p:nvPr/>
          </p:nvSpPr>
          <p:spPr bwMode="auto">
            <a:xfrm>
              <a:off x="4286250" y="2274888"/>
              <a:ext cx="44450" cy="49213"/>
            </a:xfrm>
            <a:custGeom>
              <a:avLst/>
              <a:gdLst>
                <a:gd name="T0" fmla="*/ 79 w 151"/>
                <a:gd name="T1" fmla="*/ 0 h 171"/>
                <a:gd name="T2" fmla="*/ 151 w 151"/>
                <a:gd name="T3" fmla="*/ 59 h 171"/>
                <a:gd name="T4" fmla="*/ 106 w 151"/>
                <a:gd name="T5" fmla="*/ 59 h 171"/>
                <a:gd name="T6" fmla="*/ 79 w 151"/>
                <a:gd name="T7" fmla="*/ 39 h 171"/>
                <a:gd name="T8" fmla="*/ 46 w 151"/>
                <a:gd name="T9" fmla="*/ 86 h 171"/>
                <a:gd name="T10" fmla="*/ 79 w 151"/>
                <a:gd name="T11" fmla="*/ 132 h 171"/>
                <a:gd name="T12" fmla="*/ 106 w 151"/>
                <a:gd name="T13" fmla="*/ 112 h 171"/>
                <a:gd name="T14" fmla="*/ 151 w 151"/>
                <a:gd name="T15" fmla="*/ 112 h 171"/>
                <a:gd name="T16" fmla="*/ 79 w 151"/>
                <a:gd name="T17" fmla="*/ 171 h 171"/>
                <a:gd name="T18" fmla="*/ 0 w 151"/>
                <a:gd name="T19" fmla="*/ 86 h 171"/>
                <a:gd name="T20" fmla="*/ 79 w 151"/>
                <a:gd name="T21"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71">
                  <a:moveTo>
                    <a:pt x="79" y="0"/>
                  </a:moveTo>
                  <a:cubicBezTo>
                    <a:pt x="120" y="0"/>
                    <a:pt x="146" y="24"/>
                    <a:pt x="151" y="59"/>
                  </a:cubicBezTo>
                  <a:cubicBezTo>
                    <a:pt x="106" y="59"/>
                    <a:pt x="106" y="59"/>
                    <a:pt x="106" y="59"/>
                  </a:cubicBezTo>
                  <a:cubicBezTo>
                    <a:pt x="104" y="47"/>
                    <a:pt x="94" y="39"/>
                    <a:pt x="79" y="39"/>
                  </a:cubicBezTo>
                  <a:cubicBezTo>
                    <a:pt x="58" y="39"/>
                    <a:pt x="46" y="58"/>
                    <a:pt x="46" y="86"/>
                  </a:cubicBezTo>
                  <a:cubicBezTo>
                    <a:pt x="46" y="113"/>
                    <a:pt x="58" y="132"/>
                    <a:pt x="79" y="132"/>
                  </a:cubicBezTo>
                  <a:cubicBezTo>
                    <a:pt x="94" y="132"/>
                    <a:pt x="104" y="125"/>
                    <a:pt x="106" y="112"/>
                  </a:cubicBezTo>
                  <a:cubicBezTo>
                    <a:pt x="151" y="112"/>
                    <a:pt x="151" y="112"/>
                    <a:pt x="151" y="112"/>
                  </a:cubicBezTo>
                  <a:cubicBezTo>
                    <a:pt x="146" y="147"/>
                    <a:pt x="120" y="171"/>
                    <a:pt x="79" y="171"/>
                  </a:cubicBezTo>
                  <a:cubicBezTo>
                    <a:pt x="33" y="171"/>
                    <a:pt x="0" y="136"/>
                    <a:pt x="0" y="86"/>
                  </a:cubicBezTo>
                  <a:cubicBezTo>
                    <a:pt x="0" y="35"/>
                    <a:pt x="33" y="0"/>
                    <a:pt x="79" y="0"/>
                  </a:cubicBezTo>
                  <a:close/>
                </a:path>
              </a:pathLst>
            </a:custGeom>
            <a:solidFill>
              <a:srgbClr val="4140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8" name="Freeform 31"/>
            <p:cNvSpPr>
              <a:spLocks noEditPoints="1"/>
            </p:cNvSpPr>
            <p:nvPr/>
          </p:nvSpPr>
          <p:spPr bwMode="auto">
            <a:xfrm>
              <a:off x="4067175" y="2233613"/>
              <a:ext cx="71438" cy="112713"/>
            </a:xfrm>
            <a:custGeom>
              <a:avLst/>
              <a:gdLst>
                <a:gd name="T0" fmla="*/ 33 w 248"/>
                <a:gd name="T1" fmla="*/ 392 h 392"/>
                <a:gd name="T2" fmla="*/ 0 w 248"/>
                <a:gd name="T3" fmla="*/ 356 h 392"/>
                <a:gd name="T4" fmla="*/ 0 w 248"/>
                <a:gd name="T5" fmla="*/ 301 h 392"/>
                <a:gd name="T6" fmla="*/ 34 w 248"/>
                <a:gd name="T7" fmla="*/ 242 h 392"/>
                <a:gd name="T8" fmla="*/ 111 w 248"/>
                <a:gd name="T9" fmla="*/ 196 h 392"/>
                <a:gd name="T10" fmla="*/ 34 w 248"/>
                <a:gd name="T11" fmla="*/ 150 h 392"/>
                <a:gd name="T12" fmla="*/ 0 w 248"/>
                <a:gd name="T13" fmla="*/ 92 h 392"/>
                <a:gd name="T14" fmla="*/ 0 w 248"/>
                <a:gd name="T15" fmla="*/ 36 h 392"/>
                <a:gd name="T16" fmla="*/ 33 w 248"/>
                <a:gd name="T17" fmla="*/ 0 h 392"/>
                <a:gd name="T18" fmla="*/ 53 w 248"/>
                <a:gd name="T19" fmla="*/ 6 h 392"/>
                <a:gd name="T20" fmla="*/ 229 w 248"/>
                <a:gd name="T21" fmla="*/ 110 h 392"/>
                <a:gd name="T22" fmla="*/ 248 w 248"/>
                <a:gd name="T23" fmla="*/ 141 h 392"/>
                <a:gd name="T24" fmla="*/ 229 w 248"/>
                <a:gd name="T25" fmla="*/ 171 h 392"/>
                <a:gd name="T26" fmla="*/ 187 w 248"/>
                <a:gd name="T27" fmla="*/ 196 h 392"/>
                <a:gd name="T28" fmla="*/ 229 w 248"/>
                <a:gd name="T29" fmla="*/ 221 h 392"/>
                <a:gd name="T30" fmla="*/ 248 w 248"/>
                <a:gd name="T31" fmla="*/ 252 h 392"/>
                <a:gd name="T32" fmla="*/ 229 w 248"/>
                <a:gd name="T33" fmla="*/ 282 h 392"/>
                <a:gd name="T34" fmla="*/ 53 w 248"/>
                <a:gd name="T35" fmla="*/ 386 h 392"/>
                <a:gd name="T36" fmla="*/ 33 w 248"/>
                <a:gd name="T37" fmla="*/ 392 h 392"/>
                <a:gd name="T38" fmla="*/ 149 w 248"/>
                <a:gd name="T39" fmla="*/ 219 h 392"/>
                <a:gd name="T40" fmla="*/ 53 w 248"/>
                <a:gd name="T41" fmla="*/ 275 h 392"/>
                <a:gd name="T42" fmla="*/ 39 w 248"/>
                <a:gd name="T43" fmla="*/ 301 h 392"/>
                <a:gd name="T44" fmla="*/ 39 w 248"/>
                <a:gd name="T45" fmla="*/ 350 h 392"/>
                <a:gd name="T46" fmla="*/ 205 w 248"/>
                <a:gd name="T47" fmla="*/ 252 h 392"/>
                <a:gd name="T48" fmla="*/ 149 w 248"/>
                <a:gd name="T49" fmla="*/ 219 h 392"/>
                <a:gd name="T50" fmla="*/ 39 w 248"/>
                <a:gd name="T51" fmla="*/ 42 h 392"/>
                <a:gd name="T52" fmla="*/ 39 w 248"/>
                <a:gd name="T53" fmla="*/ 92 h 392"/>
                <a:gd name="T54" fmla="*/ 53 w 248"/>
                <a:gd name="T55" fmla="*/ 117 h 392"/>
                <a:gd name="T56" fmla="*/ 149 w 248"/>
                <a:gd name="T57" fmla="*/ 174 h 392"/>
                <a:gd name="T58" fmla="*/ 205 w 248"/>
                <a:gd name="T59" fmla="*/ 141 h 392"/>
                <a:gd name="T60" fmla="*/ 39 w 248"/>
                <a:gd name="T61" fmla="*/ 4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8" h="392">
                  <a:moveTo>
                    <a:pt x="33" y="392"/>
                  </a:moveTo>
                  <a:cubicBezTo>
                    <a:pt x="17" y="392"/>
                    <a:pt x="0" y="380"/>
                    <a:pt x="0" y="356"/>
                  </a:cubicBezTo>
                  <a:cubicBezTo>
                    <a:pt x="0" y="301"/>
                    <a:pt x="0" y="301"/>
                    <a:pt x="0" y="301"/>
                  </a:cubicBezTo>
                  <a:cubicBezTo>
                    <a:pt x="0" y="278"/>
                    <a:pt x="15" y="253"/>
                    <a:pt x="34" y="242"/>
                  </a:cubicBezTo>
                  <a:cubicBezTo>
                    <a:pt x="111" y="196"/>
                    <a:pt x="111" y="196"/>
                    <a:pt x="111" y="196"/>
                  </a:cubicBezTo>
                  <a:cubicBezTo>
                    <a:pt x="34" y="150"/>
                    <a:pt x="34" y="150"/>
                    <a:pt x="34" y="150"/>
                  </a:cubicBezTo>
                  <a:cubicBezTo>
                    <a:pt x="15" y="139"/>
                    <a:pt x="0" y="114"/>
                    <a:pt x="0" y="92"/>
                  </a:cubicBezTo>
                  <a:cubicBezTo>
                    <a:pt x="0" y="36"/>
                    <a:pt x="0" y="36"/>
                    <a:pt x="0" y="36"/>
                  </a:cubicBezTo>
                  <a:cubicBezTo>
                    <a:pt x="0" y="12"/>
                    <a:pt x="17" y="0"/>
                    <a:pt x="33" y="0"/>
                  </a:cubicBezTo>
                  <a:cubicBezTo>
                    <a:pt x="40" y="0"/>
                    <a:pt x="46" y="2"/>
                    <a:pt x="53" y="6"/>
                  </a:cubicBezTo>
                  <a:cubicBezTo>
                    <a:pt x="229" y="110"/>
                    <a:pt x="229" y="110"/>
                    <a:pt x="229" y="110"/>
                  </a:cubicBezTo>
                  <a:cubicBezTo>
                    <a:pt x="241" y="117"/>
                    <a:pt x="248" y="128"/>
                    <a:pt x="248" y="141"/>
                  </a:cubicBezTo>
                  <a:cubicBezTo>
                    <a:pt x="248" y="153"/>
                    <a:pt x="241" y="164"/>
                    <a:pt x="229" y="171"/>
                  </a:cubicBezTo>
                  <a:cubicBezTo>
                    <a:pt x="187" y="196"/>
                    <a:pt x="187" y="196"/>
                    <a:pt x="187" y="196"/>
                  </a:cubicBezTo>
                  <a:cubicBezTo>
                    <a:pt x="229" y="221"/>
                    <a:pt x="229" y="221"/>
                    <a:pt x="229" y="221"/>
                  </a:cubicBezTo>
                  <a:cubicBezTo>
                    <a:pt x="241" y="228"/>
                    <a:pt x="248" y="239"/>
                    <a:pt x="248" y="252"/>
                  </a:cubicBezTo>
                  <a:cubicBezTo>
                    <a:pt x="248" y="264"/>
                    <a:pt x="241" y="275"/>
                    <a:pt x="229" y="282"/>
                  </a:cubicBezTo>
                  <a:cubicBezTo>
                    <a:pt x="53" y="386"/>
                    <a:pt x="53" y="386"/>
                    <a:pt x="53" y="386"/>
                  </a:cubicBezTo>
                  <a:cubicBezTo>
                    <a:pt x="46" y="390"/>
                    <a:pt x="39" y="392"/>
                    <a:pt x="33" y="392"/>
                  </a:cubicBezTo>
                  <a:close/>
                  <a:moveTo>
                    <a:pt x="149" y="219"/>
                  </a:moveTo>
                  <a:cubicBezTo>
                    <a:pt x="53" y="275"/>
                    <a:pt x="53" y="275"/>
                    <a:pt x="53" y="275"/>
                  </a:cubicBezTo>
                  <a:cubicBezTo>
                    <a:pt x="46" y="280"/>
                    <a:pt x="39" y="292"/>
                    <a:pt x="39" y="301"/>
                  </a:cubicBezTo>
                  <a:cubicBezTo>
                    <a:pt x="39" y="350"/>
                    <a:pt x="39" y="350"/>
                    <a:pt x="39" y="350"/>
                  </a:cubicBezTo>
                  <a:cubicBezTo>
                    <a:pt x="205" y="252"/>
                    <a:pt x="205" y="252"/>
                    <a:pt x="205" y="252"/>
                  </a:cubicBezTo>
                  <a:lnTo>
                    <a:pt x="149" y="219"/>
                  </a:lnTo>
                  <a:close/>
                  <a:moveTo>
                    <a:pt x="39" y="42"/>
                  </a:moveTo>
                  <a:cubicBezTo>
                    <a:pt x="39" y="92"/>
                    <a:pt x="39" y="92"/>
                    <a:pt x="39" y="92"/>
                  </a:cubicBezTo>
                  <a:cubicBezTo>
                    <a:pt x="39" y="100"/>
                    <a:pt x="46" y="113"/>
                    <a:pt x="53" y="117"/>
                  </a:cubicBezTo>
                  <a:cubicBezTo>
                    <a:pt x="149" y="174"/>
                    <a:pt x="149" y="174"/>
                    <a:pt x="149" y="174"/>
                  </a:cubicBezTo>
                  <a:cubicBezTo>
                    <a:pt x="205" y="141"/>
                    <a:pt x="205" y="141"/>
                    <a:pt x="205" y="141"/>
                  </a:cubicBezTo>
                  <a:lnTo>
                    <a:pt x="39" y="42"/>
                  </a:lnTo>
                  <a:close/>
                </a:path>
              </a:pathLst>
            </a:custGeom>
            <a:solidFill>
              <a:srgbClr val="FE5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grpSp>
      <p:sp>
        <p:nvSpPr>
          <p:cNvPr id="9" name="Rectangle 8"/>
          <p:cNvSpPr/>
          <p:nvPr userDrawn="1"/>
        </p:nvSpPr>
        <p:spPr>
          <a:xfrm>
            <a:off x="3607638" y="4434880"/>
            <a:ext cx="1928725" cy="230828"/>
          </a:xfrm>
          <a:prstGeom prst="rect">
            <a:avLst/>
          </a:prstGeom>
        </p:spPr>
        <p:txBody>
          <a:bodyPr wrap="none" lIns="91436" tIns="45718" rIns="91436" bIns="45718">
            <a:spAutoFit/>
          </a:bodyPr>
          <a:lstStyle/>
          <a:p>
            <a:pPr algn="ctr"/>
            <a:r>
              <a:rPr lang="en-US" sz="900" dirty="0">
                <a:solidFill>
                  <a:srgbClr val="3F3E3F"/>
                </a:solidFill>
              </a:rPr>
              <a:t>© copyright 2014 BMC Software, Inc.</a:t>
            </a:r>
          </a:p>
        </p:txBody>
      </p:sp>
    </p:spTree>
    <p:extLst>
      <p:ext uri="{BB962C8B-B14F-4D97-AF65-F5344CB8AC3E}">
        <p14:creationId xmlns:p14="http://schemas.microsoft.com/office/powerpoint/2010/main" val="4030951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Layout 3">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0" y="-1"/>
            <a:ext cx="9144000" cy="5148863"/>
          </a:xfrm>
          <a:prstGeom prst="rect">
            <a:avLst/>
          </a:prstGeom>
        </p:spPr>
      </p:pic>
      <p:sp>
        <p:nvSpPr>
          <p:cNvPr id="12" name="TextBox 11"/>
          <p:cNvSpPr txBox="1"/>
          <p:nvPr userDrawn="1"/>
        </p:nvSpPr>
        <p:spPr>
          <a:xfrm>
            <a:off x="3395855" y="1243678"/>
            <a:ext cx="4966143" cy="761230"/>
          </a:xfrm>
          <a:prstGeom prst="rect">
            <a:avLst/>
          </a:prstGeom>
          <a:noFill/>
        </p:spPr>
        <p:txBody>
          <a:bodyPr wrap="square" lIns="91436" tIns="45718" rIns="91436" bIns="45718" rtlCol="0">
            <a:spAutoFit/>
          </a:bodyPr>
          <a:lstStyle/>
          <a:p>
            <a:pPr algn="r">
              <a:lnSpc>
                <a:spcPct val="90000"/>
              </a:lnSpc>
              <a:spcAft>
                <a:spcPts val="800"/>
              </a:spcAft>
            </a:pPr>
            <a:r>
              <a:rPr lang="en-US" sz="1600" dirty="0">
                <a:solidFill>
                  <a:schemeClr val="bg1"/>
                </a:solidFill>
                <a:latin typeface="Calibri"/>
                <a:cs typeface="Calibri"/>
              </a:rPr>
              <a:t>—</a:t>
            </a:r>
            <a:br>
              <a:rPr lang="en-US" sz="1600" dirty="0">
                <a:solidFill>
                  <a:schemeClr val="bg1"/>
                </a:solidFill>
                <a:latin typeface="Calibri"/>
                <a:cs typeface="Calibri"/>
              </a:rPr>
            </a:br>
            <a:br>
              <a:rPr lang="en-US" sz="1600" dirty="0">
                <a:solidFill>
                  <a:schemeClr val="bg1"/>
                </a:solidFill>
                <a:latin typeface="Calibri"/>
                <a:cs typeface="Calibri"/>
              </a:rPr>
            </a:br>
            <a:r>
              <a:rPr lang="en-US" sz="1600" b="1" dirty="0">
                <a:solidFill>
                  <a:schemeClr val="bg1"/>
                </a:solidFill>
                <a:latin typeface="Calibri"/>
                <a:cs typeface="Calibri"/>
              </a:rPr>
              <a:t>Bring IT to Life.</a:t>
            </a:r>
            <a:r>
              <a:rPr lang="en-US" sz="1600" dirty="0">
                <a:solidFill>
                  <a:schemeClr val="bg1"/>
                </a:solidFill>
                <a:latin typeface="Calibri Light"/>
                <a:cs typeface="Calibri Light"/>
              </a:rPr>
              <a:t>™</a:t>
            </a:r>
          </a:p>
        </p:txBody>
      </p:sp>
      <p:sp>
        <p:nvSpPr>
          <p:cNvPr id="2" name="Rectangle 1"/>
          <p:cNvSpPr/>
          <p:nvPr userDrawn="1"/>
        </p:nvSpPr>
        <p:spPr>
          <a:xfrm>
            <a:off x="5920995" y="713991"/>
            <a:ext cx="2489657" cy="622350"/>
          </a:xfrm>
          <a:prstGeom prst="rect">
            <a:avLst/>
          </a:prstGeom>
        </p:spPr>
        <p:txBody>
          <a:bodyPr wrap="none">
            <a:spAutoFit/>
          </a:bodyPr>
          <a:lstStyle/>
          <a:p>
            <a:pPr algn="r" defTabSz="457181" rtl="0" eaLnBrk="1" latinLnBrk="0" hangingPunct="1">
              <a:lnSpc>
                <a:spcPct val="80000"/>
              </a:lnSpc>
              <a:spcBef>
                <a:spcPct val="0"/>
              </a:spcBef>
              <a:buNone/>
            </a:pPr>
            <a:r>
              <a:rPr lang="en-US" altLang="en-US" sz="4200" b="1" i="0" kern="1200" cap="none" baseline="0" dirty="0">
                <a:solidFill>
                  <a:schemeClr val="accent4"/>
                </a:solidFill>
                <a:latin typeface="+mj-lt"/>
                <a:ea typeface="+mn-ea"/>
                <a:cs typeface="Calibri"/>
              </a:rPr>
              <a:t>Thank You</a:t>
            </a:r>
            <a:endParaRPr lang="en-US" sz="4200" b="1" i="0" kern="1200" cap="none" baseline="0" dirty="0">
              <a:solidFill>
                <a:schemeClr val="accent4"/>
              </a:solidFill>
              <a:latin typeface="+mj-lt"/>
              <a:ea typeface="+mn-ea"/>
              <a:cs typeface="Calibri"/>
            </a:endParaRPr>
          </a:p>
        </p:txBody>
      </p:sp>
    </p:spTree>
    <p:extLst>
      <p:ext uri="{BB962C8B-B14F-4D97-AF65-F5344CB8AC3E}">
        <p14:creationId xmlns:p14="http://schemas.microsoft.com/office/powerpoint/2010/main" val="610418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losing Layout 3">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9143999" cy="5147662"/>
          </a:xfrm>
          <a:prstGeom prst="rect">
            <a:avLst/>
          </a:prstGeom>
        </p:spPr>
      </p:pic>
      <p:sp>
        <p:nvSpPr>
          <p:cNvPr id="12" name="TextBox 11"/>
          <p:cNvSpPr txBox="1"/>
          <p:nvPr userDrawn="1"/>
        </p:nvSpPr>
        <p:spPr>
          <a:xfrm>
            <a:off x="3395855" y="3662878"/>
            <a:ext cx="4966143" cy="761230"/>
          </a:xfrm>
          <a:prstGeom prst="rect">
            <a:avLst/>
          </a:prstGeom>
          <a:noFill/>
        </p:spPr>
        <p:txBody>
          <a:bodyPr wrap="square" lIns="91436" tIns="45718" rIns="91436" bIns="45718" rtlCol="0">
            <a:spAutoFit/>
          </a:bodyPr>
          <a:lstStyle/>
          <a:p>
            <a:pPr algn="r">
              <a:lnSpc>
                <a:spcPct val="90000"/>
              </a:lnSpc>
              <a:spcAft>
                <a:spcPts val="800"/>
              </a:spcAft>
            </a:pPr>
            <a:r>
              <a:rPr lang="en-US" sz="1600" dirty="0">
                <a:solidFill>
                  <a:schemeClr val="bg1"/>
                </a:solidFill>
                <a:latin typeface="Calibri"/>
                <a:cs typeface="Calibri"/>
              </a:rPr>
              <a:t>—</a:t>
            </a:r>
            <a:br>
              <a:rPr lang="en-US" sz="1600" dirty="0">
                <a:solidFill>
                  <a:schemeClr val="bg1"/>
                </a:solidFill>
                <a:latin typeface="Calibri"/>
                <a:cs typeface="Calibri"/>
              </a:rPr>
            </a:br>
            <a:br>
              <a:rPr lang="en-US" sz="1600" dirty="0">
                <a:solidFill>
                  <a:schemeClr val="bg1"/>
                </a:solidFill>
                <a:latin typeface="Calibri"/>
                <a:cs typeface="Calibri"/>
              </a:rPr>
            </a:br>
            <a:r>
              <a:rPr lang="en-US" sz="1600" b="1" dirty="0">
                <a:solidFill>
                  <a:schemeClr val="bg1"/>
                </a:solidFill>
                <a:latin typeface="Calibri"/>
                <a:cs typeface="Calibri"/>
              </a:rPr>
              <a:t>Bring IT to Life.</a:t>
            </a:r>
            <a:r>
              <a:rPr lang="en-US" sz="1600" dirty="0">
                <a:solidFill>
                  <a:schemeClr val="bg1"/>
                </a:solidFill>
                <a:latin typeface="Calibri Light"/>
                <a:cs typeface="Calibri Light"/>
              </a:rPr>
              <a:t>™</a:t>
            </a:r>
          </a:p>
        </p:txBody>
      </p:sp>
      <p:sp>
        <p:nvSpPr>
          <p:cNvPr id="2" name="Rectangle 1"/>
          <p:cNvSpPr/>
          <p:nvPr userDrawn="1"/>
        </p:nvSpPr>
        <p:spPr>
          <a:xfrm>
            <a:off x="5920995" y="3133191"/>
            <a:ext cx="2489657" cy="622350"/>
          </a:xfrm>
          <a:prstGeom prst="rect">
            <a:avLst/>
          </a:prstGeom>
        </p:spPr>
        <p:txBody>
          <a:bodyPr wrap="none">
            <a:spAutoFit/>
          </a:bodyPr>
          <a:lstStyle/>
          <a:p>
            <a:pPr algn="r" defTabSz="457181" rtl="0" eaLnBrk="1" latinLnBrk="0" hangingPunct="1">
              <a:lnSpc>
                <a:spcPct val="80000"/>
              </a:lnSpc>
              <a:spcBef>
                <a:spcPct val="0"/>
              </a:spcBef>
              <a:buNone/>
            </a:pPr>
            <a:r>
              <a:rPr lang="en-US" altLang="en-US" sz="4200" b="1" i="0" kern="1200" cap="none" baseline="0" dirty="0">
                <a:solidFill>
                  <a:schemeClr val="accent2"/>
                </a:solidFill>
                <a:latin typeface="+mj-lt"/>
                <a:ea typeface="+mn-ea"/>
                <a:cs typeface="Calibri"/>
              </a:rPr>
              <a:t>Thank You</a:t>
            </a:r>
            <a:endParaRPr lang="en-US" sz="4200" b="1" i="0" kern="1200" cap="none" baseline="0" dirty="0">
              <a:solidFill>
                <a:schemeClr val="accent2"/>
              </a:solidFill>
              <a:latin typeface="+mj-lt"/>
              <a:ea typeface="+mn-ea"/>
              <a:cs typeface="Calibri"/>
            </a:endParaRPr>
          </a:p>
        </p:txBody>
      </p:sp>
    </p:spTree>
    <p:extLst>
      <p:ext uri="{BB962C8B-B14F-4D97-AF65-F5344CB8AC3E}">
        <p14:creationId xmlns:p14="http://schemas.microsoft.com/office/powerpoint/2010/main" val="1150132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On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0" y="2552700"/>
            <a:ext cx="9144000" cy="2590800"/>
          </a:xfrm>
          <a:prstGeom prst="rect">
            <a:avLst/>
          </a:prstGeom>
        </p:spPr>
      </p:pic>
      <p:sp>
        <p:nvSpPr>
          <p:cNvPr id="10" name="TextBox 9"/>
          <p:cNvSpPr txBox="1"/>
          <p:nvPr userDrawn="1"/>
        </p:nvSpPr>
        <p:spPr>
          <a:xfrm>
            <a:off x="2148523" y="2289645"/>
            <a:ext cx="4691478" cy="1471168"/>
          </a:xfrm>
          <a:prstGeom prst="rect">
            <a:avLst/>
          </a:prstGeom>
          <a:noFill/>
        </p:spPr>
        <p:txBody>
          <a:bodyPr wrap="square" lIns="91436" tIns="45718" rIns="91436" bIns="45718" rtlCol="0">
            <a:spAutoFit/>
          </a:bodyPr>
          <a:lstStyle/>
          <a:p>
            <a:pPr>
              <a:lnSpc>
                <a:spcPct val="80000"/>
              </a:lnSpc>
            </a:pPr>
            <a:r>
              <a:rPr lang="en-US" sz="2000" dirty="0">
                <a:latin typeface="Calibri"/>
                <a:cs typeface="Calibri"/>
              </a:rPr>
              <a:t>—</a:t>
            </a:r>
          </a:p>
          <a:p>
            <a:pPr>
              <a:lnSpc>
                <a:spcPct val="80000"/>
              </a:lnSpc>
            </a:pPr>
            <a:endParaRPr lang="en-US" sz="2000" b="1" dirty="0">
              <a:latin typeface="Calibri"/>
              <a:cs typeface="Calibri"/>
            </a:endParaRPr>
          </a:p>
          <a:p>
            <a:pPr>
              <a:lnSpc>
                <a:spcPct val="80000"/>
              </a:lnSpc>
            </a:pPr>
            <a:endParaRPr lang="en-US" sz="2800" b="1" dirty="0">
              <a:latin typeface="Calibri"/>
              <a:cs typeface="Calibri"/>
            </a:endParaRPr>
          </a:p>
          <a:p>
            <a:pPr>
              <a:lnSpc>
                <a:spcPct val="80000"/>
              </a:lnSpc>
            </a:pPr>
            <a:endParaRPr lang="en-US" sz="2000" dirty="0">
              <a:latin typeface="Calibri Light"/>
              <a:cs typeface="Calibri Light"/>
            </a:endParaRPr>
          </a:p>
          <a:p>
            <a:pPr>
              <a:lnSpc>
                <a:spcPct val="80000"/>
              </a:lnSpc>
            </a:pPr>
            <a:endParaRPr lang="en-US" sz="2400" dirty="0">
              <a:latin typeface="Calibri"/>
              <a:cs typeface="Calibri"/>
            </a:endParaRPr>
          </a:p>
        </p:txBody>
      </p:sp>
      <p:sp>
        <p:nvSpPr>
          <p:cNvPr id="2" name="Title 1"/>
          <p:cNvSpPr>
            <a:spLocks noGrp="1"/>
          </p:cNvSpPr>
          <p:nvPr>
            <p:ph type="title"/>
          </p:nvPr>
        </p:nvSpPr>
        <p:spPr>
          <a:xfrm>
            <a:off x="2236054" y="906282"/>
            <a:ext cx="5671030" cy="1290917"/>
          </a:xfrm>
        </p:spPr>
        <p:txBody>
          <a:bodyPr lIns="0" tIns="0" rIns="0" bIns="0" anchor="b">
            <a:noAutofit/>
          </a:bodyPr>
          <a:lstStyle>
            <a:lvl1pPr algn="l">
              <a:lnSpc>
                <a:spcPts val="4200"/>
              </a:lnSpc>
              <a:defRPr sz="4200">
                <a:solidFill>
                  <a:schemeClr val="tx2"/>
                </a:solidFill>
              </a:defRPr>
            </a:lvl1pPr>
          </a:lstStyle>
          <a:p>
            <a:r>
              <a:rPr lang="en-US" dirty="0"/>
              <a:t>Click to edit Master title style</a:t>
            </a:r>
          </a:p>
        </p:txBody>
      </p:sp>
      <p:grpSp>
        <p:nvGrpSpPr>
          <p:cNvPr id="5" name="Group 4"/>
          <p:cNvGrpSpPr/>
          <p:nvPr userDrawn="1"/>
        </p:nvGrpSpPr>
        <p:grpSpPr>
          <a:xfrm>
            <a:off x="359926" y="300004"/>
            <a:ext cx="737417" cy="315401"/>
            <a:chOff x="4067175" y="2233613"/>
            <a:chExt cx="263525" cy="112713"/>
          </a:xfrm>
        </p:grpSpPr>
        <p:sp>
          <p:nvSpPr>
            <p:cNvPr id="6" name="Freeform 28"/>
            <p:cNvSpPr>
              <a:spLocks noEditPoints="1"/>
            </p:cNvSpPr>
            <p:nvPr/>
          </p:nvSpPr>
          <p:spPr bwMode="auto">
            <a:xfrm>
              <a:off x="4160838" y="2254251"/>
              <a:ext cx="47625" cy="69850"/>
            </a:xfrm>
            <a:custGeom>
              <a:avLst/>
              <a:gdLst>
                <a:gd name="T0" fmla="*/ 46 w 161"/>
                <a:gd name="T1" fmla="*/ 239 h 242"/>
                <a:gd name="T2" fmla="*/ 0 w 161"/>
                <a:gd name="T3" fmla="*/ 239 h 242"/>
                <a:gd name="T4" fmla="*/ 0 w 161"/>
                <a:gd name="T5" fmla="*/ 0 h 242"/>
                <a:gd name="T6" fmla="*/ 46 w 161"/>
                <a:gd name="T7" fmla="*/ 0 h 242"/>
                <a:gd name="T8" fmla="*/ 46 w 161"/>
                <a:gd name="T9" fmla="*/ 88 h 242"/>
                <a:gd name="T10" fmla="*/ 87 w 161"/>
                <a:gd name="T11" fmla="*/ 71 h 242"/>
                <a:gd name="T12" fmla="*/ 161 w 161"/>
                <a:gd name="T13" fmla="*/ 157 h 242"/>
                <a:gd name="T14" fmla="*/ 87 w 161"/>
                <a:gd name="T15" fmla="*/ 242 h 242"/>
                <a:gd name="T16" fmla="*/ 46 w 161"/>
                <a:gd name="T17" fmla="*/ 225 h 242"/>
                <a:gd name="T18" fmla="*/ 46 w 161"/>
                <a:gd name="T19" fmla="*/ 239 h 242"/>
                <a:gd name="T20" fmla="*/ 46 w 161"/>
                <a:gd name="T21" fmla="*/ 184 h 242"/>
                <a:gd name="T22" fmla="*/ 77 w 161"/>
                <a:gd name="T23" fmla="*/ 203 h 242"/>
                <a:gd name="T24" fmla="*/ 116 w 161"/>
                <a:gd name="T25" fmla="*/ 157 h 242"/>
                <a:gd name="T26" fmla="*/ 77 w 161"/>
                <a:gd name="T27" fmla="*/ 111 h 242"/>
                <a:gd name="T28" fmla="*/ 46 w 161"/>
                <a:gd name="T29" fmla="*/ 130 h 242"/>
                <a:gd name="T30" fmla="*/ 46 w 161"/>
                <a:gd name="T31" fmla="*/ 184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1" h="242">
                  <a:moveTo>
                    <a:pt x="46" y="239"/>
                  </a:moveTo>
                  <a:cubicBezTo>
                    <a:pt x="0" y="239"/>
                    <a:pt x="0" y="239"/>
                    <a:pt x="0" y="239"/>
                  </a:cubicBezTo>
                  <a:cubicBezTo>
                    <a:pt x="0" y="0"/>
                    <a:pt x="0" y="0"/>
                    <a:pt x="0" y="0"/>
                  </a:cubicBezTo>
                  <a:cubicBezTo>
                    <a:pt x="46" y="0"/>
                    <a:pt x="46" y="0"/>
                    <a:pt x="46" y="0"/>
                  </a:cubicBezTo>
                  <a:cubicBezTo>
                    <a:pt x="46" y="88"/>
                    <a:pt x="46" y="88"/>
                    <a:pt x="46" y="88"/>
                  </a:cubicBezTo>
                  <a:cubicBezTo>
                    <a:pt x="53" y="79"/>
                    <a:pt x="69" y="71"/>
                    <a:pt x="87" y="71"/>
                  </a:cubicBezTo>
                  <a:cubicBezTo>
                    <a:pt x="135" y="71"/>
                    <a:pt x="161" y="110"/>
                    <a:pt x="161" y="157"/>
                  </a:cubicBezTo>
                  <a:cubicBezTo>
                    <a:pt x="161" y="204"/>
                    <a:pt x="135" y="242"/>
                    <a:pt x="87" y="242"/>
                  </a:cubicBezTo>
                  <a:cubicBezTo>
                    <a:pt x="69" y="242"/>
                    <a:pt x="53" y="234"/>
                    <a:pt x="46" y="225"/>
                  </a:cubicBezTo>
                  <a:lnTo>
                    <a:pt x="46" y="239"/>
                  </a:lnTo>
                  <a:close/>
                  <a:moveTo>
                    <a:pt x="46" y="184"/>
                  </a:moveTo>
                  <a:cubicBezTo>
                    <a:pt x="51" y="195"/>
                    <a:pt x="63" y="203"/>
                    <a:pt x="77" y="203"/>
                  </a:cubicBezTo>
                  <a:cubicBezTo>
                    <a:pt x="101" y="203"/>
                    <a:pt x="116" y="183"/>
                    <a:pt x="116" y="157"/>
                  </a:cubicBezTo>
                  <a:cubicBezTo>
                    <a:pt x="116" y="130"/>
                    <a:pt x="101" y="111"/>
                    <a:pt x="77" y="111"/>
                  </a:cubicBezTo>
                  <a:cubicBezTo>
                    <a:pt x="63" y="111"/>
                    <a:pt x="51" y="119"/>
                    <a:pt x="46" y="130"/>
                  </a:cubicBezTo>
                  <a:lnTo>
                    <a:pt x="46" y="184"/>
                  </a:lnTo>
                  <a:close/>
                </a:path>
              </a:pathLst>
            </a:custGeom>
            <a:solidFill>
              <a:srgbClr val="4140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7" name="Freeform 29"/>
            <p:cNvSpPr>
              <a:spLocks/>
            </p:cNvSpPr>
            <p:nvPr/>
          </p:nvSpPr>
          <p:spPr bwMode="auto">
            <a:xfrm>
              <a:off x="4213225" y="2274888"/>
              <a:ext cx="68263" cy="49213"/>
            </a:xfrm>
            <a:custGeom>
              <a:avLst/>
              <a:gdLst>
                <a:gd name="T0" fmla="*/ 180 w 234"/>
                <a:gd name="T1" fmla="*/ 0 h 168"/>
                <a:gd name="T2" fmla="*/ 234 w 234"/>
                <a:gd name="T3" fmla="*/ 60 h 168"/>
                <a:gd name="T4" fmla="*/ 234 w 234"/>
                <a:gd name="T5" fmla="*/ 168 h 168"/>
                <a:gd name="T6" fmla="*/ 189 w 234"/>
                <a:gd name="T7" fmla="*/ 168 h 168"/>
                <a:gd name="T8" fmla="*/ 189 w 234"/>
                <a:gd name="T9" fmla="*/ 70 h 168"/>
                <a:gd name="T10" fmla="*/ 165 w 234"/>
                <a:gd name="T11" fmla="*/ 41 h 168"/>
                <a:gd name="T12" fmla="*/ 140 w 234"/>
                <a:gd name="T13" fmla="*/ 62 h 168"/>
                <a:gd name="T14" fmla="*/ 140 w 234"/>
                <a:gd name="T15" fmla="*/ 168 h 168"/>
                <a:gd name="T16" fmla="*/ 94 w 234"/>
                <a:gd name="T17" fmla="*/ 168 h 168"/>
                <a:gd name="T18" fmla="*/ 94 w 234"/>
                <a:gd name="T19" fmla="*/ 70 h 168"/>
                <a:gd name="T20" fmla="*/ 71 w 234"/>
                <a:gd name="T21" fmla="*/ 41 h 168"/>
                <a:gd name="T22" fmla="*/ 45 w 234"/>
                <a:gd name="T23" fmla="*/ 62 h 168"/>
                <a:gd name="T24" fmla="*/ 45 w 234"/>
                <a:gd name="T25" fmla="*/ 168 h 168"/>
                <a:gd name="T26" fmla="*/ 0 w 234"/>
                <a:gd name="T27" fmla="*/ 168 h 168"/>
                <a:gd name="T28" fmla="*/ 0 w 234"/>
                <a:gd name="T29" fmla="*/ 4 h 168"/>
                <a:gd name="T30" fmla="*/ 45 w 234"/>
                <a:gd name="T31" fmla="*/ 4 h 168"/>
                <a:gd name="T32" fmla="*/ 45 w 234"/>
                <a:gd name="T33" fmla="*/ 17 h 168"/>
                <a:gd name="T34" fmla="*/ 87 w 234"/>
                <a:gd name="T35" fmla="*/ 0 h 168"/>
                <a:gd name="T36" fmla="*/ 131 w 234"/>
                <a:gd name="T37" fmla="*/ 21 h 168"/>
                <a:gd name="T38" fmla="*/ 180 w 234"/>
                <a:gd name="T39"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68">
                  <a:moveTo>
                    <a:pt x="180" y="0"/>
                  </a:moveTo>
                  <a:cubicBezTo>
                    <a:pt x="214" y="0"/>
                    <a:pt x="234" y="23"/>
                    <a:pt x="234" y="60"/>
                  </a:cubicBezTo>
                  <a:cubicBezTo>
                    <a:pt x="234" y="168"/>
                    <a:pt x="234" y="168"/>
                    <a:pt x="234" y="168"/>
                  </a:cubicBezTo>
                  <a:cubicBezTo>
                    <a:pt x="189" y="168"/>
                    <a:pt x="189" y="168"/>
                    <a:pt x="189" y="168"/>
                  </a:cubicBezTo>
                  <a:cubicBezTo>
                    <a:pt x="189" y="70"/>
                    <a:pt x="189" y="70"/>
                    <a:pt x="189" y="70"/>
                  </a:cubicBezTo>
                  <a:cubicBezTo>
                    <a:pt x="189" y="52"/>
                    <a:pt x="181" y="41"/>
                    <a:pt x="165" y="41"/>
                  </a:cubicBezTo>
                  <a:cubicBezTo>
                    <a:pt x="153" y="41"/>
                    <a:pt x="143" y="48"/>
                    <a:pt x="140" y="62"/>
                  </a:cubicBezTo>
                  <a:cubicBezTo>
                    <a:pt x="140" y="168"/>
                    <a:pt x="140" y="168"/>
                    <a:pt x="140" y="168"/>
                  </a:cubicBezTo>
                  <a:cubicBezTo>
                    <a:pt x="94" y="168"/>
                    <a:pt x="94" y="168"/>
                    <a:pt x="94" y="168"/>
                  </a:cubicBezTo>
                  <a:cubicBezTo>
                    <a:pt x="94" y="70"/>
                    <a:pt x="94" y="70"/>
                    <a:pt x="94" y="70"/>
                  </a:cubicBezTo>
                  <a:cubicBezTo>
                    <a:pt x="94" y="52"/>
                    <a:pt x="87" y="41"/>
                    <a:pt x="71" y="41"/>
                  </a:cubicBezTo>
                  <a:cubicBezTo>
                    <a:pt x="59" y="41"/>
                    <a:pt x="48" y="48"/>
                    <a:pt x="45" y="62"/>
                  </a:cubicBezTo>
                  <a:cubicBezTo>
                    <a:pt x="45" y="168"/>
                    <a:pt x="45" y="168"/>
                    <a:pt x="45" y="168"/>
                  </a:cubicBezTo>
                  <a:cubicBezTo>
                    <a:pt x="0" y="168"/>
                    <a:pt x="0" y="168"/>
                    <a:pt x="0" y="168"/>
                  </a:cubicBezTo>
                  <a:cubicBezTo>
                    <a:pt x="0" y="4"/>
                    <a:pt x="0" y="4"/>
                    <a:pt x="0" y="4"/>
                  </a:cubicBezTo>
                  <a:cubicBezTo>
                    <a:pt x="45" y="4"/>
                    <a:pt x="45" y="4"/>
                    <a:pt x="45" y="4"/>
                  </a:cubicBezTo>
                  <a:cubicBezTo>
                    <a:pt x="45" y="17"/>
                    <a:pt x="45" y="17"/>
                    <a:pt x="45" y="17"/>
                  </a:cubicBezTo>
                  <a:cubicBezTo>
                    <a:pt x="53" y="7"/>
                    <a:pt x="68" y="0"/>
                    <a:pt x="87" y="0"/>
                  </a:cubicBezTo>
                  <a:cubicBezTo>
                    <a:pt x="106" y="0"/>
                    <a:pt x="122" y="9"/>
                    <a:pt x="131" y="21"/>
                  </a:cubicBezTo>
                  <a:cubicBezTo>
                    <a:pt x="141" y="9"/>
                    <a:pt x="157" y="0"/>
                    <a:pt x="180" y="0"/>
                  </a:cubicBezTo>
                  <a:close/>
                </a:path>
              </a:pathLst>
            </a:custGeom>
            <a:solidFill>
              <a:srgbClr val="4140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8" name="Freeform 30"/>
            <p:cNvSpPr>
              <a:spLocks/>
            </p:cNvSpPr>
            <p:nvPr/>
          </p:nvSpPr>
          <p:spPr bwMode="auto">
            <a:xfrm>
              <a:off x="4286250" y="2274888"/>
              <a:ext cx="44450" cy="49213"/>
            </a:xfrm>
            <a:custGeom>
              <a:avLst/>
              <a:gdLst>
                <a:gd name="T0" fmla="*/ 79 w 151"/>
                <a:gd name="T1" fmla="*/ 0 h 171"/>
                <a:gd name="T2" fmla="*/ 151 w 151"/>
                <a:gd name="T3" fmla="*/ 59 h 171"/>
                <a:gd name="T4" fmla="*/ 106 w 151"/>
                <a:gd name="T5" fmla="*/ 59 h 171"/>
                <a:gd name="T6" fmla="*/ 79 w 151"/>
                <a:gd name="T7" fmla="*/ 39 h 171"/>
                <a:gd name="T8" fmla="*/ 46 w 151"/>
                <a:gd name="T9" fmla="*/ 86 h 171"/>
                <a:gd name="T10" fmla="*/ 79 w 151"/>
                <a:gd name="T11" fmla="*/ 132 h 171"/>
                <a:gd name="T12" fmla="*/ 106 w 151"/>
                <a:gd name="T13" fmla="*/ 112 h 171"/>
                <a:gd name="T14" fmla="*/ 151 w 151"/>
                <a:gd name="T15" fmla="*/ 112 h 171"/>
                <a:gd name="T16" fmla="*/ 79 w 151"/>
                <a:gd name="T17" fmla="*/ 171 h 171"/>
                <a:gd name="T18" fmla="*/ 0 w 151"/>
                <a:gd name="T19" fmla="*/ 86 h 171"/>
                <a:gd name="T20" fmla="*/ 79 w 151"/>
                <a:gd name="T21"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1" h="171">
                  <a:moveTo>
                    <a:pt x="79" y="0"/>
                  </a:moveTo>
                  <a:cubicBezTo>
                    <a:pt x="120" y="0"/>
                    <a:pt x="146" y="24"/>
                    <a:pt x="151" y="59"/>
                  </a:cubicBezTo>
                  <a:cubicBezTo>
                    <a:pt x="106" y="59"/>
                    <a:pt x="106" y="59"/>
                    <a:pt x="106" y="59"/>
                  </a:cubicBezTo>
                  <a:cubicBezTo>
                    <a:pt x="104" y="47"/>
                    <a:pt x="94" y="39"/>
                    <a:pt x="79" y="39"/>
                  </a:cubicBezTo>
                  <a:cubicBezTo>
                    <a:pt x="58" y="39"/>
                    <a:pt x="46" y="58"/>
                    <a:pt x="46" y="86"/>
                  </a:cubicBezTo>
                  <a:cubicBezTo>
                    <a:pt x="46" y="113"/>
                    <a:pt x="58" y="132"/>
                    <a:pt x="79" y="132"/>
                  </a:cubicBezTo>
                  <a:cubicBezTo>
                    <a:pt x="94" y="132"/>
                    <a:pt x="104" y="125"/>
                    <a:pt x="106" y="112"/>
                  </a:cubicBezTo>
                  <a:cubicBezTo>
                    <a:pt x="151" y="112"/>
                    <a:pt x="151" y="112"/>
                    <a:pt x="151" y="112"/>
                  </a:cubicBezTo>
                  <a:cubicBezTo>
                    <a:pt x="146" y="147"/>
                    <a:pt x="120" y="171"/>
                    <a:pt x="79" y="171"/>
                  </a:cubicBezTo>
                  <a:cubicBezTo>
                    <a:pt x="33" y="171"/>
                    <a:pt x="0" y="136"/>
                    <a:pt x="0" y="86"/>
                  </a:cubicBezTo>
                  <a:cubicBezTo>
                    <a:pt x="0" y="35"/>
                    <a:pt x="33" y="0"/>
                    <a:pt x="79" y="0"/>
                  </a:cubicBezTo>
                  <a:close/>
                </a:path>
              </a:pathLst>
            </a:custGeom>
            <a:solidFill>
              <a:srgbClr val="41404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sp>
          <p:nvSpPr>
            <p:cNvPr id="9" name="Freeform 31"/>
            <p:cNvSpPr>
              <a:spLocks noEditPoints="1"/>
            </p:cNvSpPr>
            <p:nvPr/>
          </p:nvSpPr>
          <p:spPr bwMode="auto">
            <a:xfrm>
              <a:off x="4067175" y="2233613"/>
              <a:ext cx="71438" cy="112713"/>
            </a:xfrm>
            <a:custGeom>
              <a:avLst/>
              <a:gdLst>
                <a:gd name="T0" fmla="*/ 33 w 248"/>
                <a:gd name="T1" fmla="*/ 392 h 392"/>
                <a:gd name="T2" fmla="*/ 0 w 248"/>
                <a:gd name="T3" fmla="*/ 356 h 392"/>
                <a:gd name="T4" fmla="*/ 0 w 248"/>
                <a:gd name="T5" fmla="*/ 301 h 392"/>
                <a:gd name="T6" fmla="*/ 34 w 248"/>
                <a:gd name="T7" fmla="*/ 242 h 392"/>
                <a:gd name="T8" fmla="*/ 111 w 248"/>
                <a:gd name="T9" fmla="*/ 196 h 392"/>
                <a:gd name="T10" fmla="*/ 34 w 248"/>
                <a:gd name="T11" fmla="*/ 150 h 392"/>
                <a:gd name="T12" fmla="*/ 0 w 248"/>
                <a:gd name="T13" fmla="*/ 92 h 392"/>
                <a:gd name="T14" fmla="*/ 0 w 248"/>
                <a:gd name="T15" fmla="*/ 36 h 392"/>
                <a:gd name="T16" fmla="*/ 33 w 248"/>
                <a:gd name="T17" fmla="*/ 0 h 392"/>
                <a:gd name="T18" fmla="*/ 53 w 248"/>
                <a:gd name="T19" fmla="*/ 6 h 392"/>
                <a:gd name="T20" fmla="*/ 229 w 248"/>
                <a:gd name="T21" fmla="*/ 110 h 392"/>
                <a:gd name="T22" fmla="*/ 248 w 248"/>
                <a:gd name="T23" fmla="*/ 141 h 392"/>
                <a:gd name="T24" fmla="*/ 229 w 248"/>
                <a:gd name="T25" fmla="*/ 171 h 392"/>
                <a:gd name="T26" fmla="*/ 187 w 248"/>
                <a:gd name="T27" fmla="*/ 196 h 392"/>
                <a:gd name="T28" fmla="*/ 229 w 248"/>
                <a:gd name="T29" fmla="*/ 221 h 392"/>
                <a:gd name="T30" fmla="*/ 248 w 248"/>
                <a:gd name="T31" fmla="*/ 252 h 392"/>
                <a:gd name="T32" fmla="*/ 229 w 248"/>
                <a:gd name="T33" fmla="*/ 282 h 392"/>
                <a:gd name="T34" fmla="*/ 53 w 248"/>
                <a:gd name="T35" fmla="*/ 386 h 392"/>
                <a:gd name="T36" fmla="*/ 33 w 248"/>
                <a:gd name="T37" fmla="*/ 392 h 392"/>
                <a:gd name="T38" fmla="*/ 149 w 248"/>
                <a:gd name="T39" fmla="*/ 219 h 392"/>
                <a:gd name="T40" fmla="*/ 53 w 248"/>
                <a:gd name="T41" fmla="*/ 275 h 392"/>
                <a:gd name="T42" fmla="*/ 39 w 248"/>
                <a:gd name="T43" fmla="*/ 301 h 392"/>
                <a:gd name="T44" fmla="*/ 39 w 248"/>
                <a:gd name="T45" fmla="*/ 350 h 392"/>
                <a:gd name="T46" fmla="*/ 205 w 248"/>
                <a:gd name="T47" fmla="*/ 252 h 392"/>
                <a:gd name="T48" fmla="*/ 149 w 248"/>
                <a:gd name="T49" fmla="*/ 219 h 392"/>
                <a:gd name="T50" fmla="*/ 39 w 248"/>
                <a:gd name="T51" fmla="*/ 42 h 392"/>
                <a:gd name="T52" fmla="*/ 39 w 248"/>
                <a:gd name="T53" fmla="*/ 92 h 392"/>
                <a:gd name="T54" fmla="*/ 53 w 248"/>
                <a:gd name="T55" fmla="*/ 117 h 392"/>
                <a:gd name="T56" fmla="*/ 149 w 248"/>
                <a:gd name="T57" fmla="*/ 174 h 392"/>
                <a:gd name="T58" fmla="*/ 205 w 248"/>
                <a:gd name="T59" fmla="*/ 141 h 392"/>
                <a:gd name="T60" fmla="*/ 39 w 248"/>
                <a:gd name="T61" fmla="*/ 4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8" h="392">
                  <a:moveTo>
                    <a:pt x="33" y="392"/>
                  </a:moveTo>
                  <a:cubicBezTo>
                    <a:pt x="17" y="392"/>
                    <a:pt x="0" y="380"/>
                    <a:pt x="0" y="356"/>
                  </a:cubicBezTo>
                  <a:cubicBezTo>
                    <a:pt x="0" y="301"/>
                    <a:pt x="0" y="301"/>
                    <a:pt x="0" y="301"/>
                  </a:cubicBezTo>
                  <a:cubicBezTo>
                    <a:pt x="0" y="278"/>
                    <a:pt x="15" y="253"/>
                    <a:pt x="34" y="242"/>
                  </a:cubicBezTo>
                  <a:cubicBezTo>
                    <a:pt x="111" y="196"/>
                    <a:pt x="111" y="196"/>
                    <a:pt x="111" y="196"/>
                  </a:cubicBezTo>
                  <a:cubicBezTo>
                    <a:pt x="34" y="150"/>
                    <a:pt x="34" y="150"/>
                    <a:pt x="34" y="150"/>
                  </a:cubicBezTo>
                  <a:cubicBezTo>
                    <a:pt x="15" y="139"/>
                    <a:pt x="0" y="114"/>
                    <a:pt x="0" y="92"/>
                  </a:cubicBezTo>
                  <a:cubicBezTo>
                    <a:pt x="0" y="36"/>
                    <a:pt x="0" y="36"/>
                    <a:pt x="0" y="36"/>
                  </a:cubicBezTo>
                  <a:cubicBezTo>
                    <a:pt x="0" y="12"/>
                    <a:pt x="17" y="0"/>
                    <a:pt x="33" y="0"/>
                  </a:cubicBezTo>
                  <a:cubicBezTo>
                    <a:pt x="40" y="0"/>
                    <a:pt x="46" y="2"/>
                    <a:pt x="53" y="6"/>
                  </a:cubicBezTo>
                  <a:cubicBezTo>
                    <a:pt x="229" y="110"/>
                    <a:pt x="229" y="110"/>
                    <a:pt x="229" y="110"/>
                  </a:cubicBezTo>
                  <a:cubicBezTo>
                    <a:pt x="241" y="117"/>
                    <a:pt x="248" y="128"/>
                    <a:pt x="248" y="141"/>
                  </a:cubicBezTo>
                  <a:cubicBezTo>
                    <a:pt x="248" y="153"/>
                    <a:pt x="241" y="164"/>
                    <a:pt x="229" y="171"/>
                  </a:cubicBezTo>
                  <a:cubicBezTo>
                    <a:pt x="187" y="196"/>
                    <a:pt x="187" y="196"/>
                    <a:pt x="187" y="196"/>
                  </a:cubicBezTo>
                  <a:cubicBezTo>
                    <a:pt x="229" y="221"/>
                    <a:pt x="229" y="221"/>
                    <a:pt x="229" y="221"/>
                  </a:cubicBezTo>
                  <a:cubicBezTo>
                    <a:pt x="241" y="228"/>
                    <a:pt x="248" y="239"/>
                    <a:pt x="248" y="252"/>
                  </a:cubicBezTo>
                  <a:cubicBezTo>
                    <a:pt x="248" y="264"/>
                    <a:pt x="241" y="275"/>
                    <a:pt x="229" y="282"/>
                  </a:cubicBezTo>
                  <a:cubicBezTo>
                    <a:pt x="53" y="386"/>
                    <a:pt x="53" y="386"/>
                    <a:pt x="53" y="386"/>
                  </a:cubicBezTo>
                  <a:cubicBezTo>
                    <a:pt x="46" y="390"/>
                    <a:pt x="39" y="392"/>
                    <a:pt x="33" y="392"/>
                  </a:cubicBezTo>
                  <a:close/>
                  <a:moveTo>
                    <a:pt x="149" y="219"/>
                  </a:moveTo>
                  <a:cubicBezTo>
                    <a:pt x="53" y="275"/>
                    <a:pt x="53" y="275"/>
                    <a:pt x="53" y="275"/>
                  </a:cubicBezTo>
                  <a:cubicBezTo>
                    <a:pt x="46" y="280"/>
                    <a:pt x="39" y="292"/>
                    <a:pt x="39" y="301"/>
                  </a:cubicBezTo>
                  <a:cubicBezTo>
                    <a:pt x="39" y="350"/>
                    <a:pt x="39" y="350"/>
                    <a:pt x="39" y="350"/>
                  </a:cubicBezTo>
                  <a:cubicBezTo>
                    <a:pt x="205" y="252"/>
                    <a:pt x="205" y="252"/>
                    <a:pt x="205" y="252"/>
                  </a:cubicBezTo>
                  <a:lnTo>
                    <a:pt x="149" y="219"/>
                  </a:lnTo>
                  <a:close/>
                  <a:moveTo>
                    <a:pt x="39" y="42"/>
                  </a:moveTo>
                  <a:cubicBezTo>
                    <a:pt x="39" y="92"/>
                    <a:pt x="39" y="92"/>
                    <a:pt x="39" y="92"/>
                  </a:cubicBezTo>
                  <a:cubicBezTo>
                    <a:pt x="39" y="100"/>
                    <a:pt x="46" y="113"/>
                    <a:pt x="53" y="117"/>
                  </a:cubicBezTo>
                  <a:cubicBezTo>
                    <a:pt x="149" y="174"/>
                    <a:pt x="149" y="174"/>
                    <a:pt x="149" y="174"/>
                  </a:cubicBezTo>
                  <a:cubicBezTo>
                    <a:pt x="205" y="141"/>
                    <a:pt x="205" y="141"/>
                    <a:pt x="205" y="141"/>
                  </a:cubicBezTo>
                  <a:lnTo>
                    <a:pt x="39" y="42"/>
                  </a:lnTo>
                  <a:close/>
                </a:path>
              </a:pathLst>
            </a:custGeom>
            <a:solidFill>
              <a:srgbClr val="FE5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j-lt"/>
              </a:endParaRPr>
            </a:p>
          </p:txBody>
        </p:sp>
      </p:grpSp>
      <p:sp>
        <p:nvSpPr>
          <p:cNvPr id="19" name="Text Placeholder 17"/>
          <p:cNvSpPr>
            <a:spLocks noGrp="1"/>
          </p:cNvSpPr>
          <p:nvPr>
            <p:ph type="body" sz="quarter" idx="10"/>
          </p:nvPr>
        </p:nvSpPr>
        <p:spPr>
          <a:xfrm>
            <a:off x="2148522" y="2855895"/>
            <a:ext cx="5758562" cy="396383"/>
          </a:xfrm>
        </p:spPr>
        <p:txBody>
          <a:bodyPr>
            <a:noAutofit/>
          </a:bodyPr>
          <a:lstStyle>
            <a:lvl1pPr marL="0" indent="0">
              <a:lnSpc>
                <a:spcPts val="2800"/>
              </a:lnSpc>
              <a:spcBef>
                <a:spcPts val="0"/>
              </a:spcBef>
              <a:buNone/>
              <a:defRPr sz="2800"/>
            </a:lvl1pPr>
            <a:lvl2pPr marL="457181" indent="0">
              <a:buNone/>
              <a:defRPr/>
            </a:lvl2pPr>
            <a:lvl3pPr marL="914361" indent="0">
              <a:buNone/>
              <a:defRPr/>
            </a:lvl3pPr>
            <a:lvl4pPr marL="1371543" indent="0">
              <a:buNone/>
              <a:defRPr/>
            </a:lvl4pPr>
            <a:lvl5pPr marL="1828723" indent="0">
              <a:buNone/>
              <a:defRPr/>
            </a:lvl5pPr>
          </a:lstStyle>
          <a:p>
            <a:pPr lvl="0"/>
            <a:r>
              <a:rPr lang="en-US" dirty="0"/>
              <a:t>Click to edit Master text styles</a:t>
            </a:r>
          </a:p>
        </p:txBody>
      </p:sp>
      <p:sp>
        <p:nvSpPr>
          <p:cNvPr id="20" name="Text Placeholder 17"/>
          <p:cNvSpPr>
            <a:spLocks noGrp="1"/>
          </p:cNvSpPr>
          <p:nvPr>
            <p:ph type="body" sz="quarter" idx="11"/>
          </p:nvPr>
        </p:nvSpPr>
        <p:spPr>
          <a:xfrm>
            <a:off x="2148522" y="3276757"/>
            <a:ext cx="3022833" cy="1018955"/>
          </a:xfrm>
        </p:spPr>
        <p:txBody>
          <a:bodyPr>
            <a:normAutofit/>
          </a:bodyPr>
          <a:lstStyle>
            <a:lvl1pPr marL="0" indent="0">
              <a:buNone/>
              <a:defRPr sz="2000" b="0"/>
            </a:lvl1pPr>
            <a:lvl2pPr marL="457181" indent="0">
              <a:buNone/>
              <a:defRPr/>
            </a:lvl2pPr>
            <a:lvl3pPr marL="914361" indent="0">
              <a:buNone/>
              <a:defRPr/>
            </a:lvl3pPr>
            <a:lvl4pPr marL="1371543" indent="0">
              <a:buNone/>
              <a:defRPr/>
            </a:lvl4pPr>
            <a:lvl5pPr marL="1828723" indent="0">
              <a:buNone/>
              <a:defRPr/>
            </a:lvl5pPr>
          </a:lstStyle>
          <a:p>
            <a:pPr lvl="0"/>
            <a:r>
              <a:rPr lang="en-US" dirty="0"/>
              <a:t>Click to edit Master text styles</a:t>
            </a:r>
          </a:p>
        </p:txBody>
      </p:sp>
      <p:sp>
        <p:nvSpPr>
          <p:cNvPr id="21" name="Text Placeholder 17"/>
          <p:cNvSpPr>
            <a:spLocks noGrp="1"/>
          </p:cNvSpPr>
          <p:nvPr>
            <p:ph type="body" sz="quarter" idx="12"/>
          </p:nvPr>
        </p:nvSpPr>
        <p:spPr>
          <a:xfrm>
            <a:off x="5177039" y="3269275"/>
            <a:ext cx="2730046" cy="1018955"/>
          </a:xfrm>
        </p:spPr>
        <p:txBody>
          <a:bodyPr>
            <a:normAutofit/>
          </a:bodyPr>
          <a:lstStyle>
            <a:lvl1pPr marL="0" indent="0" algn="r">
              <a:buNone/>
              <a:defRPr sz="2000" b="0"/>
            </a:lvl1pPr>
            <a:lvl2pPr marL="457181" indent="0">
              <a:buNone/>
              <a:defRPr/>
            </a:lvl2pPr>
            <a:lvl3pPr marL="914361" indent="0">
              <a:buNone/>
              <a:defRPr/>
            </a:lvl3pPr>
            <a:lvl4pPr marL="1371543" indent="0">
              <a:buNone/>
              <a:defRPr/>
            </a:lvl4pPr>
            <a:lvl5pPr marL="1828723" indent="0">
              <a:buNone/>
              <a:defRPr/>
            </a:lvl5pPr>
          </a:lstStyle>
          <a:p>
            <a:pPr lvl="0"/>
            <a:r>
              <a:rPr lang="en-US" dirty="0"/>
              <a:t>Click to edit Master text styles</a:t>
            </a:r>
          </a:p>
        </p:txBody>
      </p:sp>
      <p:sp>
        <p:nvSpPr>
          <p:cNvPr id="13" name="TextBox 12"/>
          <p:cNvSpPr txBox="1"/>
          <p:nvPr userDrawn="1"/>
        </p:nvSpPr>
        <p:spPr>
          <a:xfrm>
            <a:off x="4035972" y="4734113"/>
            <a:ext cx="4913587" cy="215444"/>
          </a:xfrm>
          <a:prstGeom prst="rect">
            <a:avLst/>
          </a:prstGeom>
          <a:noFill/>
        </p:spPr>
        <p:txBody>
          <a:bodyPr wrap="square" rtlCol="0">
            <a:spAutoFit/>
          </a:bodyPr>
          <a:lstStyle/>
          <a:p>
            <a:pPr algn="r"/>
            <a:r>
              <a:rPr lang="en-US" sz="800" b="1" i="0" kern="1200" dirty="0">
                <a:solidFill>
                  <a:schemeClr val="bg1"/>
                </a:solidFill>
                <a:effectLst/>
                <a:latin typeface="+mn-lt"/>
                <a:ea typeface="+mn-ea"/>
                <a:cs typeface="+mn-cs"/>
              </a:rPr>
              <a:t>BMC Software confidential. For Internal Use Only.</a:t>
            </a:r>
            <a:endParaRPr lang="en-US" sz="700" b="1" dirty="0">
              <a:solidFill>
                <a:schemeClr val="bg1"/>
              </a:solidFill>
            </a:endParaRPr>
          </a:p>
        </p:txBody>
      </p:sp>
    </p:spTree>
    <p:extLst>
      <p:ext uri="{BB962C8B-B14F-4D97-AF65-F5344CB8AC3E}">
        <p14:creationId xmlns:p14="http://schemas.microsoft.com/office/powerpoint/2010/main" val="2433319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dirty="0"/>
              <a:t>Click to edit Master title style</a:t>
            </a:r>
          </a:p>
        </p:txBody>
      </p:sp>
      <p:sp>
        <p:nvSpPr>
          <p:cNvPr id="3" name="Subtitle 2"/>
          <p:cNvSpPr>
            <a:spLocks noGrp="1"/>
          </p:cNvSpPr>
          <p:nvPr>
            <p:ph type="subTitle" idx="1"/>
          </p:nvPr>
        </p:nvSpPr>
        <p:spPr>
          <a:xfrm>
            <a:off x="1371600" y="2583450"/>
            <a:ext cx="6400800" cy="1314450"/>
          </a:xfrm>
        </p:spPr>
        <p:txBody>
          <a:bodyPr/>
          <a:lstStyle>
            <a:lvl1pPr marL="0" indent="0" algn="ctr">
              <a:buNone/>
              <a:defRPr>
                <a:solidFill>
                  <a:schemeClr val="accent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95333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151200"/>
            <a:ext cx="8229600" cy="1029573"/>
          </a:xfrm>
        </p:spPr>
        <p:txBody>
          <a:bodyPr vert="horz" lIns="91436" tIns="45718" rIns="91436" bIns="45718" rtlCol="0" anchor="ctr">
            <a:normAutofit/>
          </a:bodyPr>
          <a:lstStyle>
            <a:lvl1pPr>
              <a:defRPr lang="en-US" sz="2800" dirty="0"/>
            </a:lvl1pPr>
          </a:lstStyle>
          <a:p>
            <a:pPr lvl="0" algn="l"/>
            <a:r>
              <a:rPr lang="en-US" dirty="0"/>
              <a:t>Click to edit Master title style</a:t>
            </a:r>
          </a:p>
        </p:txBody>
      </p:sp>
      <p:sp>
        <p:nvSpPr>
          <p:cNvPr id="10" name="Text Placeholder 9"/>
          <p:cNvSpPr>
            <a:spLocks noGrp="1"/>
          </p:cNvSpPr>
          <p:nvPr>
            <p:ph type="body" sz="quarter" idx="10"/>
          </p:nvPr>
        </p:nvSpPr>
        <p:spPr>
          <a:xfrm>
            <a:off x="457200" y="1439863"/>
            <a:ext cx="8229600" cy="3413125"/>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82234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dirty="0"/>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647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151200"/>
            <a:ext cx="8229600" cy="1029573"/>
          </a:xfrm>
        </p:spPr>
        <p:txBody>
          <a:bodyPr anchor="b"/>
          <a:lstStyle>
            <a:lvl1pPr algn="l">
              <a:lnSpc>
                <a:spcPts val="3400"/>
              </a:lnSpc>
              <a:defRPr>
                <a:solidFill>
                  <a:schemeClr val="accent2"/>
                </a:solidFill>
              </a:defRPr>
            </a:lvl1pPr>
          </a:lstStyle>
          <a:p>
            <a:r>
              <a:rPr lang="en-US" dirty="0"/>
              <a:t>Click to edit Master title style</a:t>
            </a:r>
          </a:p>
        </p:txBody>
      </p:sp>
      <p:sp>
        <p:nvSpPr>
          <p:cNvPr id="10" name="Text Placeholder 9"/>
          <p:cNvSpPr>
            <a:spLocks noGrp="1"/>
          </p:cNvSpPr>
          <p:nvPr>
            <p:ph type="body" sz="quarter" idx="10"/>
          </p:nvPr>
        </p:nvSpPr>
        <p:spPr>
          <a:xfrm>
            <a:off x="457200" y="1439863"/>
            <a:ext cx="8229600" cy="3413125"/>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3568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alphaModFix amt="12000"/>
          </a:blip>
          <a:stretch>
            <a:fillRect/>
          </a:stretch>
        </p:blipFill>
        <p:spPr>
          <a:xfrm>
            <a:off x="2715915" y="0"/>
            <a:ext cx="6426998" cy="5143500"/>
          </a:xfrm>
          <a:prstGeom prst="rect">
            <a:avLst/>
          </a:prstGeom>
        </p:spPr>
      </p:pic>
      <p:sp>
        <p:nvSpPr>
          <p:cNvPr id="4" name="Content Placeholder 3"/>
          <p:cNvSpPr>
            <a:spLocks noGrp="1"/>
          </p:cNvSpPr>
          <p:nvPr>
            <p:ph sz="half" idx="2"/>
          </p:nvPr>
        </p:nvSpPr>
        <p:spPr>
          <a:xfrm>
            <a:off x="794639" y="2245179"/>
            <a:ext cx="2377484" cy="2341323"/>
          </a:xfrm>
        </p:spPr>
        <p:txBody>
          <a:bodyPr>
            <a:normAutofit/>
          </a:bodyPr>
          <a:lstStyle>
            <a:lvl1pPr marL="0" indent="0" algn="l" defTabSz="457181" rtl="0" eaLnBrk="1" latinLnBrk="0" hangingPunct="1">
              <a:spcBef>
                <a:spcPct val="20000"/>
              </a:spcBef>
              <a:buFont typeface="Arial" panose="020B0604020202020204" pitchFamily="34" charset="0"/>
              <a:buNone/>
              <a:defRPr lang="en-US" sz="1200" b="0" kern="1200" dirty="0" smtClean="0">
                <a:solidFill>
                  <a:schemeClr val="accent1"/>
                </a:solidFill>
                <a:latin typeface="+mj-lt"/>
                <a:ea typeface="PT Sans" pitchFamily="34" charset="0"/>
                <a:cs typeface="Arial"/>
              </a:defRPr>
            </a:lvl1pPr>
            <a:lvl2pPr marL="628682" indent="-285750">
              <a:buFont typeface="Arial" panose="020B0604020202020204" pitchFamily="34" charset="0"/>
              <a:buChar char="•"/>
              <a:defRPr sz="1200" b="0"/>
            </a:lvl2pPr>
            <a:lvl3pPr>
              <a:defRPr sz="1100" b="0"/>
            </a:lvl3pPr>
            <a:lvl4pPr>
              <a:defRPr sz="1050" b="0"/>
            </a:lvl4pPr>
            <a:lvl5pPr>
              <a:defRPr sz="1050" b="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2"/>
          <p:cNvSpPr>
            <a:spLocks noGrp="1"/>
          </p:cNvSpPr>
          <p:nvPr>
            <p:ph type="body" idx="1"/>
          </p:nvPr>
        </p:nvSpPr>
        <p:spPr>
          <a:xfrm>
            <a:off x="794640" y="1681748"/>
            <a:ext cx="2377484" cy="479822"/>
          </a:xfrm>
        </p:spPr>
        <p:txBody>
          <a:bodyPr anchor="b">
            <a:normAutofit/>
          </a:bodyPr>
          <a:lstStyle>
            <a:lvl1pPr marL="0" indent="0">
              <a:buNone/>
              <a:defRPr lang="en-US" sz="1600" b="1" kern="1200" dirty="0" smtClean="0">
                <a:solidFill>
                  <a:schemeClr val="accent2"/>
                </a:solidFill>
                <a:latin typeface="+mj-lt"/>
                <a:ea typeface="PT Sans" pitchFamily="34" charset="0"/>
                <a:cs typeface="Aria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marL="0" lvl="0" indent="0" algn="l" defTabSz="342931" rtl="0" eaLnBrk="1" latinLnBrk="0" hangingPunct="1">
              <a:spcBef>
                <a:spcPct val="20000"/>
              </a:spcBef>
              <a:buFont typeface="Arial"/>
              <a:buNone/>
            </a:pPr>
            <a:r>
              <a:rPr lang="en-US" dirty="0"/>
              <a:t>Click to edit Master text styles</a:t>
            </a:r>
          </a:p>
        </p:txBody>
      </p:sp>
      <p:sp>
        <p:nvSpPr>
          <p:cNvPr id="28" name="Content Placeholder 3"/>
          <p:cNvSpPr>
            <a:spLocks noGrp="1"/>
          </p:cNvSpPr>
          <p:nvPr>
            <p:ph sz="half" idx="14"/>
          </p:nvPr>
        </p:nvSpPr>
        <p:spPr>
          <a:xfrm>
            <a:off x="3477967" y="2245179"/>
            <a:ext cx="2377484" cy="2341323"/>
          </a:xfrm>
        </p:spPr>
        <p:txBody>
          <a:bodyPr>
            <a:normAutofit/>
          </a:bodyPr>
          <a:lstStyle>
            <a:lvl1pPr marL="0" indent="0" algn="l" defTabSz="457181" rtl="0" eaLnBrk="1" latinLnBrk="0" hangingPunct="1">
              <a:spcBef>
                <a:spcPct val="20000"/>
              </a:spcBef>
              <a:buFont typeface="Arial" panose="020B0604020202020204" pitchFamily="34" charset="0"/>
              <a:buNone/>
              <a:defRPr lang="en-US" sz="1200" b="0" kern="1200" dirty="0" smtClean="0">
                <a:solidFill>
                  <a:schemeClr val="accent1"/>
                </a:solidFill>
                <a:latin typeface="+mj-lt"/>
                <a:ea typeface="PT Sans" pitchFamily="34" charset="0"/>
                <a:cs typeface="Arial"/>
              </a:defRPr>
            </a:lvl1pPr>
            <a:lvl2pPr marL="628682" indent="-285750">
              <a:buFont typeface="Arial" panose="020B0604020202020204" pitchFamily="34" charset="0"/>
              <a:buChar char="•"/>
              <a:defRPr sz="1200" b="0"/>
            </a:lvl2pPr>
            <a:lvl3pPr>
              <a:defRPr sz="1100" b="0"/>
            </a:lvl3pPr>
            <a:lvl4pPr>
              <a:defRPr sz="1050" b="0"/>
            </a:lvl4pPr>
            <a:lvl5pPr>
              <a:defRPr sz="1050" b="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2"/>
          <p:cNvSpPr>
            <a:spLocks noGrp="1"/>
          </p:cNvSpPr>
          <p:nvPr>
            <p:ph type="body" idx="15"/>
          </p:nvPr>
        </p:nvSpPr>
        <p:spPr>
          <a:xfrm>
            <a:off x="3477968" y="1681748"/>
            <a:ext cx="2377484" cy="479822"/>
          </a:xfrm>
        </p:spPr>
        <p:txBody>
          <a:bodyPr anchor="b">
            <a:noAutofit/>
          </a:bodyPr>
          <a:lstStyle>
            <a:lvl1pPr marL="0" indent="0">
              <a:buNone/>
              <a:defRPr lang="en-US" sz="1600" b="1" kern="1200" dirty="0" smtClean="0">
                <a:solidFill>
                  <a:schemeClr val="accent2"/>
                </a:solidFill>
                <a:latin typeface="+mj-lt"/>
                <a:ea typeface="PT Sans" pitchFamily="34" charset="0"/>
                <a:cs typeface="Aria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marL="0" lvl="0" indent="0" algn="l" defTabSz="342931" rtl="0" eaLnBrk="1" latinLnBrk="0" hangingPunct="1">
              <a:spcBef>
                <a:spcPct val="20000"/>
              </a:spcBef>
              <a:buFont typeface="Arial"/>
              <a:buNone/>
            </a:pPr>
            <a:r>
              <a:rPr lang="en-US" dirty="0"/>
              <a:t>Click to edit Master text styles</a:t>
            </a:r>
          </a:p>
        </p:txBody>
      </p:sp>
      <p:sp>
        <p:nvSpPr>
          <p:cNvPr id="30" name="Content Placeholder 3"/>
          <p:cNvSpPr>
            <a:spLocks noGrp="1"/>
          </p:cNvSpPr>
          <p:nvPr>
            <p:ph sz="half" idx="16"/>
          </p:nvPr>
        </p:nvSpPr>
        <p:spPr>
          <a:xfrm>
            <a:off x="6198748" y="2255341"/>
            <a:ext cx="2377484" cy="2341323"/>
          </a:xfrm>
        </p:spPr>
        <p:txBody>
          <a:bodyPr>
            <a:normAutofit/>
          </a:bodyPr>
          <a:lstStyle>
            <a:lvl1pPr marL="0" indent="0" algn="l" defTabSz="457181" rtl="0" eaLnBrk="1" latinLnBrk="0" hangingPunct="1">
              <a:spcBef>
                <a:spcPct val="20000"/>
              </a:spcBef>
              <a:buFont typeface="Arial" panose="020B0604020202020204" pitchFamily="34" charset="0"/>
              <a:buNone/>
              <a:defRPr lang="en-US" sz="1200" b="0" kern="1200" dirty="0" smtClean="0">
                <a:solidFill>
                  <a:schemeClr val="accent1"/>
                </a:solidFill>
                <a:latin typeface="+mj-lt"/>
                <a:ea typeface="PT Sans" pitchFamily="34" charset="0"/>
                <a:cs typeface="Arial"/>
              </a:defRPr>
            </a:lvl1pPr>
            <a:lvl2pPr marL="628682" indent="-285750">
              <a:buFont typeface="Arial" panose="020B0604020202020204" pitchFamily="34" charset="0"/>
              <a:buChar char="•"/>
              <a:defRPr sz="1200" b="0"/>
            </a:lvl2pPr>
            <a:lvl3pPr>
              <a:defRPr sz="1100" b="0"/>
            </a:lvl3pPr>
            <a:lvl4pPr>
              <a:defRPr sz="1050" b="0"/>
            </a:lvl4pPr>
            <a:lvl5pPr>
              <a:defRPr sz="1050" b="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
          <p:cNvSpPr>
            <a:spLocks noGrp="1"/>
          </p:cNvSpPr>
          <p:nvPr>
            <p:ph type="body" idx="17"/>
          </p:nvPr>
        </p:nvSpPr>
        <p:spPr>
          <a:xfrm>
            <a:off x="6198749" y="1691910"/>
            <a:ext cx="2377484" cy="479822"/>
          </a:xfrm>
        </p:spPr>
        <p:txBody>
          <a:bodyPr anchor="b">
            <a:noAutofit/>
          </a:bodyPr>
          <a:lstStyle>
            <a:lvl1pPr marL="0" indent="0">
              <a:buNone/>
              <a:defRPr lang="en-US" sz="1600" b="1" kern="1200" dirty="0" smtClean="0">
                <a:solidFill>
                  <a:schemeClr val="accent2"/>
                </a:solidFill>
                <a:latin typeface="+mj-lt"/>
                <a:ea typeface="PT Sans" pitchFamily="34" charset="0"/>
                <a:cs typeface="Aria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marL="0" lvl="0" indent="0" algn="l" defTabSz="342931" rtl="0" eaLnBrk="1" latinLnBrk="0" hangingPunct="1">
              <a:spcBef>
                <a:spcPct val="20000"/>
              </a:spcBef>
              <a:buFont typeface="Arial"/>
              <a:buNone/>
            </a:pPr>
            <a:r>
              <a:rPr lang="en-US" dirty="0"/>
              <a:t>Click to edit Master text styles</a:t>
            </a:r>
          </a:p>
        </p:txBody>
      </p:sp>
      <p:sp>
        <p:nvSpPr>
          <p:cNvPr id="32" name="Title 1"/>
          <p:cNvSpPr>
            <a:spLocks noGrp="1"/>
          </p:cNvSpPr>
          <p:nvPr>
            <p:ph type="title"/>
          </p:nvPr>
        </p:nvSpPr>
        <p:spPr>
          <a:xfrm>
            <a:off x="775170" y="270700"/>
            <a:ext cx="7807569" cy="784377"/>
          </a:xfrm>
        </p:spPr>
        <p:txBody>
          <a:bodyPr bIns="0" anchor="b">
            <a:normAutofit/>
          </a:bodyPr>
          <a:lstStyle>
            <a:lvl1pPr algn="l">
              <a:defRPr sz="2800"/>
            </a:lvl1pPr>
          </a:lstStyle>
          <a:p>
            <a:r>
              <a:rPr lang="en-US" dirty="0"/>
              <a:t>Click to edit Master title style</a:t>
            </a:r>
          </a:p>
        </p:txBody>
      </p:sp>
      <p:sp>
        <p:nvSpPr>
          <p:cNvPr id="33" name="Text Placeholder 2"/>
          <p:cNvSpPr>
            <a:spLocks noGrp="1"/>
          </p:cNvSpPr>
          <p:nvPr>
            <p:ph type="body" idx="13"/>
          </p:nvPr>
        </p:nvSpPr>
        <p:spPr>
          <a:xfrm>
            <a:off x="775169" y="1071405"/>
            <a:ext cx="7807569" cy="270700"/>
          </a:xfrm>
        </p:spPr>
        <p:txBody>
          <a:bodyPr anchor="b">
            <a:normAutofit/>
          </a:bodyPr>
          <a:lstStyle>
            <a:lvl1pPr marL="0" indent="0">
              <a:buNone/>
              <a:defRPr lang="en-US" sz="2000" b="0" kern="1200" dirty="0" smtClean="0">
                <a:solidFill>
                  <a:schemeClr val="accent1"/>
                </a:solidFill>
                <a:latin typeface="+mj-lt"/>
                <a:ea typeface="PT Sans" pitchFamily="34" charset="0"/>
                <a:cs typeface="Aria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marL="0" lvl="0" indent="0" algn="l" defTabSz="342931" rtl="0" eaLnBrk="1" latinLnBrk="0" hangingPunct="1">
              <a:spcBef>
                <a:spcPct val="20000"/>
              </a:spcBef>
              <a:buFont typeface="Arial"/>
              <a:buNone/>
            </a:pPr>
            <a:r>
              <a:rPr lang="en-US" dirty="0"/>
              <a:t>Click to edit Master text styles</a:t>
            </a:r>
          </a:p>
        </p:txBody>
      </p:sp>
    </p:spTree>
    <p:extLst>
      <p:ext uri="{BB962C8B-B14F-4D97-AF65-F5344CB8AC3E}">
        <p14:creationId xmlns:p14="http://schemas.microsoft.com/office/powerpoint/2010/main" val="1209997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normAutofit/>
          </a:bodyPr>
          <a:lstStyle>
            <a:lvl1pPr algn="l">
              <a:defRPr sz="2800"/>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1879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a:t>Click to edit Master title style</a:t>
            </a:r>
          </a:p>
        </p:txBody>
      </p:sp>
    </p:spTree>
    <p:extLst>
      <p:ext uri="{BB962C8B-B14F-4D97-AF65-F5344CB8AC3E}">
        <p14:creationId xmlns:p14="http://schemas.microsoft.com/office/powerpoint/2010/main" val="1304861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9476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alphaModFix amt="12000"/>
          </a:blip>
          <a:stretch>
            <a:fillRect/>
          </a:stretch>
        </p:blipFill>
        <p:spPr>
          <a:xfrm>
            <a:off x="2715915" y="0"/>
            <a:ext cx="6426998" cy="5143500"/>
          </a:xfrm>
          <a:prstGeom prst="rect">
            <a:avLst/>
          </a:prstGeom>
        </p:spPr>
      </p:pic>
      <p:sp>
        <p:nvSpPr>
          <p:cNvPr id="4" name="Content Placeholder 3"/>
          <p:cNvSpPr>
            <a:spLocks noGrp="1"/>
          </p:cNvSpPr>
          <p:nvPr>
            <p:ph sz="half" idx="2"/>
          </p:nvPr>
        </p:nvSpPr>
        <p:spPr>
          <a:xfrm>
            <a:off x="794639" y="2245179"/>
            <a:ext cx="2377484" cy="2341323"/>
          </a:xfrm>
        </p:spPr>
        <p:txBody>
          <a:bodyPr>
            <a:normAutofit/>
          </a:bodyPr>
          <a:lstStyle>
            <a:lvl1pPr marL="0" indent="0" algn="l" defTabSz="457181" rtl="0" eaLnBrk="1" latinLnBrk="0" hangingPunct="1">
              <a:spcBef>
                <a:spcPct val="20000"/>
              </a:spcBef>
              <a:buFont typeface="Arial" panose="020B0604020202020204" pitchFamily="34" charset="0"/>
              <a:buNone/>
              <a:defRPr lang="en-US" sz="1200" b="0" kern="1200" dirty="0" smtClean="0">
                <a:solidFill>
                  <a:schemeClr val="accent1"/>
                </a:solidFill>
                <a:latin typeface="+mj-lt"/>
                <a:ea typeface="PT Sans" pitchFamily="34" charset="0"/>
                <a:cs typeface="Arial"/>
              </a:defRPr>
            </a:lvl1pPr>
            <a:lvl2pPr marL="628682" indent="-285750">
              <a:buFont typeface="Arial" panose="020B0604020202020204" pitchFamily="34" charset="0"/>
              <a:buChar char="•"/>
              <a:defRPr sz="1200" b="0"/>
            </a:lvl2pPr>
            <a:lvl3pPr>
              <a:defRPr sz="1100" b="0"/>
            </a:lvl3pPr>
            <a:lvl4pPr>
              <a:defRPr sz="1050" b="0"/>
            </a:lvl4pPr>
            <a:lvl5pPr>
              <a:defRPr sz="1050" b="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2"/>
          <p:cNvSpPr>
            <a:spLocks noGrp="1"/>
          </p:cNvSpPr>
          <p:nvPr>
            <p:ph type="body" idx="1"/>
          </p:nvPr>
        </p:nvSpPr>
        <p:spPr>
          <a:xfrm>
            <a:off x="794640" y="1681748"/>
            <a:ext cx="2377484" cy="479822"/>
          </a:xfrm>
        </p:spPr>
        <p:txBody>
          <a:bodyPr anchor="b">
            <a:normAutofit/>
          </a:bodyPr>
          <a:lstStyle>
            <a:lvl1pPr marL="0" indent="0">
              <a:buNone/>
              <a:defRPr lang="en-US" sz="1600" b="1" kern="1200" dirty="0" smtClean="0">
                <a:solidFill>
                  <a:schemeClr val="accent2"/>
                </a:solidFill>
                <a:latin typeface="+mj-lt"/>
                <a:ea typeface="PT Sans" pitchFamily="34" charset="0"/>
                <a:cs typeface="Aria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marL="0" lvl="0" indent="0" algn="l" defTabSz="342931" rtl="0" eaLnBrk="1" latinLnBrk="0" hangingPunct="1">
              <a:spcBef>
                <a:spcPct val="20000"/>
              </a:spcBef>
              <a:buFont typeface="Arial"/>
              <a:buNone/>
            </a:pPr>
            <a:r>
              <a:rPr lang="en-US" dirty="0"/>
              <a:t>Click to edit Master text styles</a:t>
            </a:r>
          </a:p>
        </p:txBody>
      </p:sp>
      <p:sp>
        <p:nvSpPr>
          <p:cNvPr id="28" name="Content Placeholder 3"/>
          <p:cNvSpPr>
            <a:spLocks noGrp="1"/>
          </p:cNvSpPr>
          <p:nvPr>
            <p:ph sz="half" idx="14"/>
          </p:nvPr>
        </p:nvSpPr>
        <p:spPr>
          <a:xfrm>
            <a:off x="3477967" y="2245179"/>
            <a:ext cx="2377484" cy="2341323"/>
          </a:xfrm>
        </p:spPr>
        <p:txBody>
          <a:bodyPr>
            <a:normAutofit/>
          </a:bodyPr>
          <a:lstStyle>
            <a:lvl1pPr marL="0" indent="0" algn="l" defTabSz="457181" rtl="0" eaLnBrk="1" latinLnBrk="0" hangingPunct="1">
              <a:spcBef>
                <a:spcPct val="20000"/>
              </a:spcBef>
              <a:buFont typeface="Arial" panose="020B0604020202020204" pitchFamily="34" charset="0"/>
              <a:buNone/>
              <a:defRPr lang="en-US" sz="1200" b="0" kern="1200" dirty="0" smtClean="0">
                <a:solidFill>
                  <a:schemeClr val="accent1"/>
                </a:solidFill>
                <a:latin typeface="+mj-lt"/>
                <a:ea typeface="PT Sans" pitchFamily="34" charset="0"/>
                <a:cs typeface="Arial"/>
              </a:defRPr>
            </a:lvl1pPr>
            <a:lvl2pPr marL="628682" indent="-285750">
              <a:buFont typeface="Arial" panose="020B0604020202020204" pitchFamily="34" charset="0"/>
              <a:buChar char="•"/>
              <a:defRPr sz="1200" b="0"/>
            </a:lvl2pPr>
            <a:lvl3pPr>
              <a:defRPr sz="1100" b="0"/>
            </a:lvl3pPr>
            <a:lvl4pPr>
              <a:defRPr sz="1050" b="0"/>
            </a:lvl4pPr>
            <a:lvl5pPr>
              <a:defRPr sz="1050" b="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2"/>
          <p:cNvSpPr>
            <a:spLocks noGrp="1"/>
          </p:cNvSpPr>
          <p:nvPr>
            <p:ph type="body" idx="15"/>
          </p:nvPr>
        </p:nvSpPr>
        <p:spPr>
          <a:xfrm>
            <a:off x="3477968" y="1681748"/>
            <a:ext cx="2377484" cy="479822"/>
          </a:xfrm>
        </p:spPr>
        <p:txBody>
          <a:bodyPr anchor="b">
            <a:noAutofit/>
          </a:bodyPr>
          <a:lstStyle>
            <a:lvl1pPr marL="0" indent="0">
              <a:buNone/>
              <a:defRPr lang="en-US" sz="1600" b="1" kern="1200" dirty="0" smtClean="0">
                <a:solidFill>
                  <a:schemeClr val="accent2"/>
                </a:solidFill>
                <a:latin typeface="+mj-lt"/>
                <a:ea typeface="PT Sans" pitchFamily="34" charset="0"/>
                <a:cs typeface="Aria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marL="0" lvl="0" indent="0" algn="l" defTabSz="342931" rtl="0" eaLnBrk="1" latinLnBrk="0" hangingPunct="1">
              <a:spcBef>
                <a:spcPct val="20000"/>
              </a:spcBef>
              <a:buFont typeface="Arial"/>
              <a:buNone/>
            </a:pPr>
            <a:r>
              <a:rPr lang="en-US" dirty="0"/>
              <a:t>Click to edit Master text styles</a:t>
            </a:r>
          </a:p>
        </p:txBody>
      </p:sp>
      <p:sp>
        <p:nvSpPr>
          <p:cNvPr id="30" name="Content Placeholder 3"/>
          <p:cNvSpPr>
            <a:spLocks noGrp="1"/>
          </p:cNvSpPr>
          <p:nvPr>
            <p:ph sz="half" idx="16"/>
          </p:nvPr>
        </p:nvSpPr>
        <p:spPr>
          <a:xfrm>
            <a:off x="6198748" y="2255341"/>
            <a:ext cx="2377484" cy="2341323"/>
          </a:xfrm>
        </p:spPr>
        <p:txBody>
          <a:bodyPr>
            <a:normAutofit/>
          </a:bodyPr>
          <a:lstStyle>
            <a:lvl1pPr marL="0" indent="0" algn="l" defTabSz="457181" rtl="0" eaLnBrk="1" latinLnBrk="0" hangingPunct="1">
              <a:spcBef>
                <a:spcPct val="20000"/>
              </a:spcBef>
              <a:buFont typeface="Arial" panose="020B0604020202020204" pitchFamily="34" charset="0"/>
              <a:buNone/>
              <a:defRPr lang="en-US" sz="1200" b="0" kern="1200" dirty="0" smtClean="0">
                <a:solidFill>
                  <a:schemeClr val="accent1"/>
                </a:solidFill>
                <a:latin typeface="+mj-lt"/>
                <a:ea typeface="PT Sans" pitchFamily="34" charset="0"/>
                <a:cs typeface="Arial"/>
              </a:defRPr>
            </a:lvl1pPr>
            <a:lvl2pPr marL="628682" indent="-285750">
              <a:buFont typeface="Arial" panose="020B0604020202020204" pitchFamily="34" charset="0"/>
              <a:buChar char="•"/>
              <a:defRPr sz="1200" b="0"/>
            </a:lvl2pPr>
            <a:lvl3pPr>
              <a:defRPr sz="1100" b="0"/>
            </a:lvl3pPr>
            <a:lvl4pPr>
              <a:defRPr sz="1050" b="0"/>
            </a:lvl4pPr>
            <a:lvl5pPr>
              <a:defRPr sz="1050" b="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2"/>
          <p:cNvSpPr>
            <a:spLocks noGrp="1"/>
          </p:cNvSpPr>
          <p:nvPr>
            <p:ph type="body" idx="17"/>
          </p:nvPr>
        </p:nvSpPr>
        <p:spPr>
          <a:xfrm>
            <a:off x="6198749" y="1691910"/>
            <a:ext cx="2377484" cy="479822"/>
          </a:xfrm>
        </p:spPr>
        <p:txBody>
          <a:bodyPr anchor="b">
            <a:noAutofit/>
          </a:bodyPr>
          <a:lstStyle>
            <a:lvl1pPr marL="0" indent="0">
              <a:buNone/>
              <a:defRPr lang="en-US" sz="1600" b="1" kern="1200" dirty="0" smtClean="0">
                <a:solidFill>
                  <a:schemeClr val="accent2"/>
                </a:solidFill>
                <a:latin typeface="+mj-lt"/>
                <a:ea typeface="PT Sans" pitchFamily="34" charset="0"/>
                <a:cs typeface="Aria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marL="0" lvl="0" indent="0" algn="l" defTabSz="342931" rtl="0" eaLnBrk="1" latinLnBrk="0" hangingPunct="1">
              <a:spcBef>
                <a:spcPct val="20000"/>
              </a:spcBef>
              <a:buFont typeface="Arial"/>
              <a:buNone/>
            </a:pPr>
            <a:r>
              <a:rPr lang="en-US" dirty="0"/>
              <a:t>Click to edit Master text styles</a:t>
            </a:r>
          </a:p>
        </p:txBody>
      </p:sp>
      <p:sp>
        <p:nvSpPr>
          <p:cNvPr id="32" name="Title 1"/>
          <p:cNvSpPr>
            <a:spLocks noGrp="1"/>
          </p:cNvSpPr>
          <p:nvPr>
            <p:ph type="title"/>
          </p:nvPr>
        </p:nvSpPr>
        <p:spPr>
          <a:xfrm>
            <a:off x="775170" y="270700"/>
            <a:ext cx="7807569" cy="784377"/>
          </a:xfrm>
        </p:spPr>
        <p:txBody>
          <a:bodyPr bIns="0" anchor="b">
            <a:normAutofit/>
          </a:bodyPr>
          <a:lstStyle>
            <a:lvl1pPr algn="l">
              <a:defRPr sz="2800"/>
            </a:lvl1pPr>
          </a:lstStyle>
          <a:p>
            <a:r>
              <a:rPr lang="en-US" dirty="0"/>
              <a:t>Click to edit Master title style</a:t>
            </a:r>
          </a:p>
        </p:txBody>
      </p:sp>
      <p:sp>
        <p:nvSpPr>
          <p:cNvPr id="33" name="Text Placeholder 2"/>
          <p:cNvSpPr>
            <a:spLocks noGrp="1"/>
          </p:cNvSpPr>
          <p:nvPr>
            <p:ph type="body" idx="13"/>
          </p:nvPr>
        </p:nvSpPr>
        <p:spPr>
          <a:xfrm>
            <a:off x="775169" y="1071405"/>
            <a:ext cx="7807569" cy="270700"/>
          </a:xfrm>
        </p:spPr>
        <p:txBody>
          <a:bodyPr anchor="b">
            <a:normAutofit/>
          </a:bodyPr>
          <a:lstStyle>
            <a:lvl1pPr marL="0" indent="0">
              <a:buNone/>
              <a:defRPr lang="en-US" sz="2000" b="0" kern="1200" dirty="0" smtClean="0">
                <a:solidFill>
                  <a:schemeClr val="accent1"/>
                </a:solidFill>
                <a:latin typeface="+mj-lt"/>
                <a:ea typeface="PT Sans" pitchFamily="34" charset="0"/>
                <a:cs typeface="Arial"/>
              </a:defRPr>
            </a:lvl1pPr>
            <a:lvl2pPr marL="342931" indent="0">
              <a:buNone/>
              <a:defRPr sz="1500" b="1"/>
            </a:lvl2pPr>
            <a:lvl3pPr marL="685862" indent="0">
              <a:buNone/>
              <a:defRPr sz="1400" b="1"/>
            </a:lvl3pPr>
            <a:lvl4pPr marL="1028794" indent="0">
              <a:buNone/>
              <a:defRPr sz="1200" b="1"/>
            </a:lvl4pPr>
            <a:lvl5pPr marL="1371726" indent="0">
              <a:buNone/>
              <a:defRPr sz="1200" b="1"/>
            </a:lvl5pPr>
            <a:lvl6pPr marL="1714657" indent="0">
              <a:buNone/>
              <a:defRPr sz="1200" b="1"/>
            </a:lvl6pPr>
            <a:lvl7pPr marL="2057588" indent="0">
              <a:buNone/>
              <a:defRPr sz="1200" b="1"/>
            </a:lvl7pPr>
            <a:lvl8pPr marL="2400520" indent="0">
              <a:buNone/>
              <a:defRPr sz="1200" b="1"/>
            </a:lvl8pPr>
            <a:lvl9pPr marL="2743452" indent="0">
              <a:buNone/>
              <a:defRPr sz="1200" b="1"/>
            </a:lvl9pPr>
          </a:lstStyle>
          <a:p>
            <a:pPr marL="0" lvl="0" indent="0" algn="l" defTabSz="342931" rtl="0" eaLnBrk="1" latinLnBrk="0" hangingPunct="1">
              <a:spcBef>
                <a:spcPct val="20000"/>
              </a:spcBef>
              <a:buFont typeface="Arial"/>
              <a:buNone/>
            </a:pPr>
            <a:r>
              <a:rPr lang="en-US" dirty="0"/>
              <a:t>Click to edit Master text styles</a:t>
            </a:r>
          </a:p>
        </p:txBody>
      </p:sp>
    </p:spTree>
    <p:extLst>
      <p:ext uri="{BB962C8B-B14F-4D97-AF65-F5344CB8AC3E}">
        <p14:creationId xmlns:p14="http://schemas.microsoft.com/office/powerpoint/2010/main" val="268805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836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132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137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 no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858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122604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1854"/>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36" tIns="45718" rIns="91436" bIns="45718" rtlCol="0">
            <a:norm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TextBox 3"/>
          <p:cNvSpPr txBox="1"/>
          <p:nvPr userDrawn="1"/>
        </p:nvSpPr>
        <p:spPr>
          <a:xfrm>
            <a:off x="362607" y="4734113"/>
            <a:ext cx="1573399" cy="200055"/>
          </a:xfrm>
          <a:prstGeom prst="rect">
            <a:avLst/>
          </a:prstGeom>
          <a:noFill/>
        </p:spPr>
        <p:txBody>
          <a:bodyPr wrap="square" rtlCol="0">
            <a:spAutoFit/>
          </a:bodyPr>
          <a:lstStyle/>
          <a:p>
            <a:r>
              <a:rPr lang="en-US" sz="700" dirty="0">
                <a:solidFill>
                  <a:schemeClr val="accent6"/>
                </a:solidFill>
              </a:rPr>
              <a:t>© Copyright 2016 BMC Software, Inc.</a:t>
            </a:r>
          </a:p>
        </p:txBody>
      </p:sp>
      <p:sp>
        <p:nvSpPr>
          <p:cNvPr id="6" name="TextBox 5"/>
          <p:cNvSpPr txBox="1"/>
          <p:nvPr userDrawn="1"/>
        </p:nvSpPr>
        <p:spPr>
          <a:xfrm>
            <a:off x="8509175" y="4734113"/>
            <a:ext cx="355249" cy="200055"/>
          </a:xfrm>
          <a:prstGeom prst="rect">
            <a:avLst/>
          </a:prstGeom>
          <a:noFill/>
        </p:spPr>
        <p:txBody>
          <a:bodyPr wrap="square" rtlCol="0">
            <a:spAutoFit/>
          </a:bodyPr>
          <a:lstStyle/>
          <a:p>
            <a:fld id="{F2CEA91A-BBD9-4445-9D4A-AFC8BFB0A525}" type="slidenum">
              <a:rPr lang="en-US" sz="700" smtClean="0">
                <a:solidFill>
                  <a:schemeClr val="accent6"/>
                </a:solidFill>
              </a:rPr>
              <a:t>‹#›</a:t>
            </a:fld>
            <a:endParaRPr lang="en-US" sz="700" dirty="0">
              <a:solidFill>
                <a:schemeClr val="accent6"/>
              </a:solidFill>
            </a:endParaRPr>
          </a:p>
        </p:txBody>
      </p:sp>
    </p:spTree>
    <p:extLst>
      <p:ext uri="{BB962C8B-B14F-4D97-AF65-F5344CB8AC3E}">
        <p14:creationId xmlns:p14="http://schemas.microsoft.com/office/powerpoint/2010/main" val="57017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94" r:id="rId4"/>
    <p:sldLayoutId id="2147483653" r:id="rId5"/>
    <p:sldLayoutId id="2147483654" r:id="rId6"/>
    <p:sldLayoutId id="2147483655" r:id="rId7"/>
    <p:sldLayoutId id="2147483735" r:id="rId8"/>
    <p:sldLayoutId id="2147483656" r:id="rId9"/>
    <p:sldLayoutId id="2147483657" r:id="rId10"/>
    <p:sldLayoutId id="2147483659" r:id="rId11"/>
    <p:sldLayoutId id="2147483698" r:id="rId12"/>
    <p:sldLayoutId id="2147483699" r:id="rId13"/>
    <p:sldLayoutId id="2147483700" r:id="rId14"/>
    <p:sldLayoutId id="2147483701" r:id="rId15"/>
  </p:sldLayoutIdLst>
  <p:hf sldNum="0" hdr="0" ftr="0" dt="0"/>
  <p:txStyles>
    <p:title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p:titleStyle>
    <p:bodyStyle>
      <a:lvl1pPr marL="0" indent="0" algn="l" defTabSz="457181" rtl="0" eaLnBrk="1" latinLnBrk="0" hangingPunct="1">
        <a:spcBef>
          <a:spcPct val="20000"/>
        </a:spcBef>
        <a:buFont typeface="Arial"/>
        <a:buNone/>
        <a:defRPr sz="2400" b="1" kern="1200">
          <a:solidFill>
            <a:srgbClr val="494949"/>
          </a:solidFill>
          <a:latin typeface="+mn-lt"/>
          <a:ea typeface="+mn-ea"/>
          <a:cs typeface="Arial"/>
        </a:defRPr>
      </a:lvl1pPr>
      <a:lvl2pPr marL="742919" indent="-285738" algn="l" defTabSz="457181" rtl="0" eaLnBrk="1" latinLnBrk="0" hangingPunct="1">
        <a:spcBef>
          <a:spcPct val="20000"/>
        </a:spcBef>
        <a:buFont typeface="Arial"/>
        <a:buChar char="–"/>
        <a:defRPr sz="2200" kern="1200">
          <a:solidFill>
            <a:srgbClr val="494949"/>
          </a:solidFill>
          <a:latin typeface="+mn-lt"/>
          <a:ea typeface="+mn-ea"/>
          <a:cs typeface="Arial"/>
        </a:defRPr>
      </a:lvl2pPr>
      <a:lvl3pPr marL="1142952" indent="-228591" algn="l" defTabSz="457181" rtl="0" eaLnBrk="1" latinLnBrk="0" hangingPunct="1">
        <a:spcBef>
          <a:spcPct val="20000"/>
        </a:spcBef>
        <a:buFont typeface="Arial"/>
        <a:buChar char="•"/>
        <a:defRPr sz="2000" kern="1200">
          <a:solidFill>
            <a:srgbClr val="F83200"/>
          </a:solidFill>
          <a:latin typeface="+mn-lt"/>
          <a:ea typeface="+mn-ea"/>
          <a:cs typeface="Arial"/>
        </a:defRPr>
      </a:lvl3pPr>
      <a:lvl4pPr marL="1600134" indent="-228591" algn="l" defTabSz="457181" rtl="0" eaLnBrk="1" latinLnBrk="0" hangingPunct="1">
        <a:spcBef>
          <a:spcPct val="20000"/>
        </a:spcBef>
        <a:buFont typeface="Arial"/>
        <a:buChar char="–"/>
        <a:defRPr sz="1800" kern="1200">
          <a:solidFill>
            <a:schemeClr val="accent3"/>
          </a:solidFill>
          <a:latin typeface="+mn-lt"/>
          <a:ea typeface="+mn-ea"/>
          <a:cs typeface="Arial"/>
        </a:defRPr>
      </a:lvl4pPr>
      <a:lvl5pPr marL="2057314" indent="-228591" algn="l" defTabSz="457181" rtl="0" eaLnBrk="1" latinLnBrk="0" hangingPunct="1">
        <a:spcBef>
          <a:spcPct val="20000"/>
        </a:spcBef>
        <a:buFont typeface="Arial"/>
        <a:buChar char="»"/>
        <a:defRPr sz="1800" kern="1200">
          <a:solidFill>
            <a:srgbClr val="494949"/>
          </a:solidFill>
          <a:latin typeface="+mn-lt"/>
          <a:ea typeface="+mn-ea"/>
          <a:cs typeface="Arial"/>
        </a:defRPr>
      </a:lvl5pPr>
      <a:lvl6pPr marL="2514495" indent="-228591" algn="l" defTabSz="457181" rtl="0" eaLnBrk="1" latinLnBrk="0" hangingPunct="1">
        <a:spcBef>
          <a:spcPct val="20000"/>
        </a:spcBef>
        <a:buFont typeface="Arial"/>
        <a:buChar char="•"/>
        <a:defRPr sz="2000" kern="1200">
          <a:solidFill>
            <a:schemeClr val="tx1"/>
          </a:solidFill>
          <a:latin typeface="+mn-lt"/>
          <a:ea typeface="+mn-ea"/>
          <a:cs typeface="+mn-cs"/>
        </a:defRPr>
      </a:lvl6pPr>
      <a:lvl7pPr marL="2971676" indent="-228591" algn="l" defTabSz="457181" rtl="0" eaLnBrk="1" latinLnBrk="0" hangingPunct="1">
        <a:spcBef>
          <a:spcPct val="20000"/>
        </a:spcBef>
        <a:buFont typeface="Arial"/>
        <a:buChar char="•"/>
        <a:defRPr sz="2000" kern="1200">
          <a:solidFill>
            <a:schemeClr val="tx1"/>
          </a:solidFill>
          <a:latin typeface="+mn-lt"/>
          <a:ea typeface="+mn-ea"/>
          <a:cs typeface="+mn-cs"/>
        </a:defRPr>
      </a:lvl7pPr>
      <a:lvl8pPr marL="3428857" indent="-228591" algn="l" defTabSz="457181" rtl="0" eaLnBrk="1" latinLnBrk="0" hangingPunct="1">
        <a:spcBef>
          <a:spcPct val="20000"/>
        </a:spcBef>
        <a:buFont typeface="Arial"/>
        <a:buChar char="•"/>
        <a:defRPr sz="2000" kern="1200">
          <a:solidFill>
            <a:schemeClr val="tx1"/>
          </a:solidFill>
          <a:latin typeface="+mn-lt"/>
          <a:ea typeface="+mn-ea"/>
          <a:cs typeface="+mn-cs"/>
        </a:defRPr>
      </a:lvl8pPr>
      <a:lvl9pPr marL="3886038" indent="-228591" algn="l" defTabSz="4571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1" rtl="0" eaLnBrk="1" latinLnBrk="0" hangingPunct="1">
        <a:defRPr sz="1800" kern="1200">
          <a:solidFill>
            <a:schemeClr val="tx1"/>
          </a:solidFill>
          <a:latin typeface="+mn-lt"/>
          <a:ea typeface="+mn-ea"/>
          <a:cs typeface="+mn-cs"/>
        </a:defRPr>
      </a:lvl1pPr>
      <a:lvl2pPr marL="457181" algn="l" defTabSz="457181" rtl="0" eaLnBrk="1" latinLnBrk="0" hangingPunct="1">
        <a:defRPr sz="1800" kern="1200">
          <a:solidFill>
            <a:schemeClr val="tx1"/>
          </a:solidFill>
          <a:latin typeface="+mn-lt"/>
          <a:ea typeface="+mn-ea"/>
          <a:cs typeface="+mn-cs"/>
        </a:defRPr>
      </a:lvl2pPr>
      <a:lvl3pPr marL="914362" algn="l" defTabSz="457181" rtl="0" eaLnBrk="1" latinLnBrk="0" hangingPunct="1">
        <a:defRPr sz="1800" kern="1200">
          <a:solidFill>
            <a:schemeClr val="tx1"/>
          </a:solidFill>
          <a:latin typeface="+mn-lt"/>
          <a:ea typeface="+mn-ea"/>
          <a:cs typeface="+mn-cs"/>
        </a:defRPr>
      </a:lvl3pPr>
      <a:lvl4pPr marL="1371543" algn="l" defTabSz="457181" rtl="0" eaLnBrk="1" latinLnBrk="0" hangingPunct="1">
        <a:defRPr sz="1800" kern="1200">
          <a:solidFill>
            <a:schemeClr val="tx1"/>
          </a:solidFill>
          <a:latin typeface="+mn-lt"/>
          <a:ea typeface="+mn-ea"/>
          <a:cs typeface="+mn-cs"/>
        </a:defRPr>
      </a:lvl4pPr>
      <a:lvl5pPr marL="1828724" algn="l" defTabSz="457181" rtl="0" eaLnBrk="1" latinLnBrk="0" hangingPunct="1">
        <a:defRPr sz="1800" kern="1200">
          <a:solidFill>
            <a:schemeClr val="tx1"/>
          </a:solidFill>
          <a:latin typeface="+mn-lt"/>
          <a:ea typeface="+mn-ea"/>
          <a:cs typeface="+mn-cs"/>
        </a:defRPr>
      </a:lvl5pPr>
      <a:lvl6pPr marL="2285905" algn="l" defTabSz="457181" rtl="0" eaLnBrk="1" latinLnBrk="0" hangingPunct="1">
        <a:defRPr sz="1800" kern="1200">
          <a:solidFill>
            <a:schemeClr val="tx1"/>
          </a:solidFill>
          <a:latin typeface="+mn-lt"/>
          <a:ea typeface="+mn-ea"/>
          <a:cs typeface="+mn-cs"/>
        </a:defRPr>
      </a:lvl6pPr>
      <a:lvl7pPr marL="2743086" algn="l" defTabSz="457181" rtl="0" eaLnBrk="1" latinLnBrk="0" hangingPunct="1">
        <a:defRPr sz="1800" kern="1200">
          <a:solidFill>
            <a:schemeClr val="tx1"/>
          </a:solidFill>
          <a:latin typeface="+mn-lt"/>
          <a:ea typeface="+mn-ea"/>
          <a:cs typeface="+mn-cs"/>
        </a:defRPr>
      </a:lvl7pPr>
      <a:lvl8pPr marL="3200266" algn="l" defTabSz="457181" rtl="0" eaLnBrk="1" latinLnBrk="0" hangingPunct="1">
        <a:defRPr sz="1800" kern="1200">
          <a:solidFill>
            <a:schemeClr val="tx1"/>
          </a:solidFill>
          <a:latin typeface="+mn-lt"/>
          <a:ea typeface="+mn-ea"/>
          <a:cs typeface="+mn-cs"/>
        </a:defRPr>
      </a:lvl8pPr>
      <a:lvl9pPr marL="3657448" algn="l" defTabSz="45718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1854"/>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36" tIns="45718" rIns="91436" bIns="45718" rtlCol="0">
            <a:norm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TextBox 3"/>
          <p:cNvSpPr txBox="1"/>
          <p:nvPr userDrawn="1"/>
        </p:nvSpPr>
        <p:spPr>
          <a:xfrm>
            <a:off x="362607" y="4734113"/>
            <a:ext cx="1573399" cy="200055"/>
          </a:xfrm>
          <a:prstGeom prst="rect">
            <a:avLst/>
          </a:prstGeom>
          <a:noFill/>
        </p:spPr>
        <p:txBody>
          <a:bodyPr wrap="square" rtlCol="0">
            <a:spAutoFit/>
          </a:bodyPr>
          <a:lstStyle/>
          <a:p>
            <a:r>
              <a:rPr lang="en-US" sz="700" dirty="0">
                <a:solidFill>
                  <a:schemeClr val="accent6"/>
                </a:solidFill>
              </a:rPr>
              <a:t>© Copyright 2016 BMC Software, Inc.</a:t>
            </a:r>
          </a:p>
        </p:txBody>
      </p:sp>
      <p:sp>
        <p:nvSpPr>
          <p:cNvPr id="6" name="TextBox 5"/>
          <p:cNvSpPr txBox="1"/>
          <p:nvPr userDrawn="1"/>
        </p:nvSpPr>
        <p:spPr>
          <a:xfrm>
            <a:off x="8509175" y="4734113"/>
            <a:ext cx="355249" cy="200055"/>
          </a:xfrm>
          <a:prstGeom prst="rect">
            <a:avLst/>
          </a:prstGeom>
          <a:noFill/>
        </p:spPr>
        <p:txBody>
          <a:bodyPr wrap="square" rtlCol="0">
            <a:spAutoFit/>
          </a:bodyPr>
          <a:lstStyle/>
          <a:p>
            <a:fld id="{F2CEA91A-BBD9-4445-9D4A-AFC8BFB0A525}" type="slidenum">
              <a:rPr lang="en-US" sz="700" smtClean="0">
                <a:solidFill>
                  <a:schemeClr val="accent6"/>
                </a:solidFill>
              </a:rPr>
              <a:t>‹#›</a:t>
            </a:fld>
            <a:endParaRPr lang="en-US" sz="700" dirty="0">
              <a:solidFill>
                <a:schemeClr val="accent6"/>
              </a:solidFill>
            </a:endParaRPr>
          </a:p>
        </p:txBody>
      </p:sp>
      <p:sp>
        <p:nvSpPr>
          <p:cNvPr id="7" name="TextBox 6"/>
          <p:cNvSpPr txBox="1"/>
          <p:nvPr userDrawn="1"/>
        </p:nvSpPr>
        <p:spPr>
          <a:xfrm>
            <a:off x="6833826" y="4734113"/>
            <a:ext cx="1573399" cy="200055"/>
          </a:xfrm>
          <a:prstGeom prst="rect">
            <a:avLst/>
          </a:prstGeom>
          <a:noFill/>
        </p:spPr>
        <p:txBody>
          <a:bodyPr wrap="square" rtlCol="0">
            <a:spAutoFit/>
          </a:bodyPr>
          <a:lstStyle/>
          <a:p>
            <a:pPr algn="r"/>
            <a:r>
              <a:rPr lang="en-US" sz="700" dirty="0">
                <a:solidFill>
                  <a:schemeClr val="accent6"/>
                </a:solidFill>
              </a:rPr>
              <a:t>Internal</a:t>
            </a:r>
            <a:r>
              <a:rPr lang="en-US" sz="700" baseline="0" dirty="0">
                <a:solidFill>
                  <a:schemeClr val="accent6"/>
                </a:solidFill>
              </a:rPr>
              <a:t> Use Only</a:t>
            </a:r>
            <a:endParaRPr lang="en-US" sz="700" dirty="0">
              <a:solidFill>
                <a:schemeClr val="accent6"/>
              </a:solidFill>
            </a:endParaRPr>
          </a:p>
        </p:txBody>
      </p:sp>
    </p:spTree>
    <p:extLst>
      <p:ext uri="{BB962C8B-B14F-4D97-AF65-F5344CB8AC3E}">
        <p14:creationId xmlns:p14="http://schemas.microsoft.com/office/powerpoint/2010/main" val="1702015349"/>
      </p:ext>
    </p:extLst>
  </p:cSld>
  <p:clrMap bg1="lt1" tx1="dk1" bg2="lt2" tx2="dk2" accent1="accent1" accent2="accent2" accent3="accent3" accent4="accent4" accent5="accent5" accent6="accent6" hlink="hlink" folHlink="folHlink"/>
  <p:sldLayoutIdLst>
    <p:sldLayoutId id="2147483703" r:id="rId1"/>
    <p:sldLayoutId id="2147483711" r:id="rId2"/>
    <p:sldLayoutId id="2147483712" r:id="rId3"/>
    <p:sldLayoutId id="2147483713" r:id="rId4"/>
    <p:sldLayoutId id="2147483714" r:id="rId5"/>
    <p:sldLayoutId id="2147483715" r:id="rId6"/>
    <p:sldLayoutId id="2147483716" r:id="rId7"/>
  </p:sldLayoutIdLst>
  <p:hf sldNum="0" hdr="0" ftr="0" dt="0"/>
  <p:txStyles>
    <p:titleStyle>
      <a:lvl1pPr algn="ctr" defTabSz="457181" rtl="0" eaLnBrk="1" latinLnBrk="0" hangingPunct="1">
        <a:spcBef>
          <a:spcPct val="0"/>
        </a:spcBef>
        <a:buNone/>
        <a:defRPr lang="en-US" sz="3600" b="1" i="0" kern="1200" cap="none" baseline="0" dirty="0" smtClean="0">
          <a:solidFill>
            <a:srgbClr val="F05323"/>
          </a:solidFill>
          <a:latin typeface="+mj-lt"/>
          <a:ea typeface="+mn-ea"/>
          <a:cs typeface="+mn-cs"/>
        </a:defRPr>
      </a:lvl1pPr>
    </p:titleStyle>
    <p:bodyStyle>
      <a:lvl1pPr marL="0" indent="0" algn="l" defTabSz="457181" rtl="0" eaLnBrk="1" latinLnBrk="0" hangingPunct="1">
        <a:spcBef>
          <a:spcPct val="20000"/>
        </a:spcBef>
        <a:buFont typeface="Arial"/>
        <a:buNone/>
        <a:defRPr sz="2400" b="1" kern="1200">
          <a:solidFill>
            <a:srgbClr val="494949"/>
          </a:solidFill>
          <a:latin typeface="+mn-lt"/>
          <a:ea typeface="+mn-ea"/>
          <a:cs typeface="Arial"/>
        </a:defRPr>
      </a:lvl1pPr>
      <a:lvl2pPr marL="742919" indent="-285738" algn="l" defTabSz="457181" rtl="0" eaLnBrk="1" latinLnBrk="0" hangingPunct="1">
        <a:spcBef>
          <a:spcPct val="20000"/>
        </a:spcBef>
        <a:buFont typeface="Arial"/>
        <a:buChar char="–"/>
        <a:defRPr sz="2200" kern="1200">
          <a:solidFill>
            <a:srgbClr val="494949"/>
          </a:solidFill>
          <a:latin typeface="+mn-lt"/>
          <a:ea typeface="+mn-ea"/>
          <a:cs typeface="Arial"/>
        </a:defRPr>
      </a:lvl2pPr>
      <a:lvl3pPr marL="1142952" indent="-228591" algn="l" defTabSz="457181" rtl="0" eaLnBrk="1" latinLnBrk="0" hangingPunct="1">
        <a:spcBef>
          <a:spcPct val="20000"/>
        </a:spcBef>
        <a:buFont typeface="Arial"/>
        <a:buChar char="•"/>
        <a:defRPr sz="2000" kern="1200">
          <a:solidFill>
            <a:srgbClr val="F83200"/>
          </a:solidFill>
          <a:latin typeface="+mn-lt"/>
          <a:ea typeface="+mn-ea"/>
          <a:cs typeface="Arial"/>
        </a:defRPr>
      </a:lvl3pPr>
      <a:lvl4pPr marL="1600134" indent="-228591" algn="l" defTabSz="457181" rtl="0" eaLnBrk="1" latinLnBrk="0" hangingPunct="1">
        <a:spcBef>
          <a:spcPct val="20000"/>
        </a:spcBef>
        <a:buFont typeface="Arial"/>
        <a:buChar char="–"/>
        <a:defRPr sz="1800" kern="1200">
          <a:solidFill>
            <a:schemeClr val="accent3"/>
          </a:solidFill>
          <a:latin typeface="+mn-lt"/>
          <a:ea typeface="+mn-ea"/>
          <a:cs typeface="Arial"/>
        </a:defRPr>
      </a:lvl4pPr>
      <a:lvl5pPr marL="2057314" indent="-228591" algn="l" defTabSz="457181" rtl="0" eaLnBrk="1" latinLnBrk="0" hangingPunct="1">
        <a:spcBef>
          <a:spcPct val="20000"/>
        </a:spcBef>
        <a:buFont typeface="Arial"/>
        <a:buChar char="»"/>
        <a:defRPr sz="1800" kern="1200">
          <a:solidFill>
            <a:srgbClr val="494949"/>
          </a:solidFill>
          <a:latin typeface="+mn-lt"/>
          <a:ea typeface="+mn-ea"/>
          <a:cs typeface="Arial"/>
        </a:defRPr>
      </a:lvl5pPr>
      <a:lvl6pPr marL="2514495" indent="-228591" algn="l" defTabSz="457181" rtl="0" eaLnBrk="1" latinLnBrk="0" hangingPunct="1">
        <a:spcBef>
          <a:spcPct val="20000"/>
        </a:spcBef>
        <a:buFont typeface="Arial"/>
        <a:buChar char="•"/>
        <a:defRPr sz="2000" kern="1200">
          <a:solidFill>
            <a:schemeClr val="tx1"/>
          </a:solidFill>
          <a:latin typeface="+mn-lt"/>
          <a:ea typeface="+mn-ea"/>
          <a:cs typeface="+mn-cs"/>
        </a:defRPr>
      </a:lvl6pPr>
      <a:lvl7pPr marL="2971676" indent="-228591" algn="l" defTabSz="457181" rtl="0" eaLnBrk="1" latinLnBrk="0" hangingPunct="1">
        <a:spcBef>
          <a:spcPct val="20000"/>
        </a:spcBef>
        <a:buFont typeface="Arial"/>
        <a:buChar char="•"/>
        <a:defRPr sz="2000" kern="1200">
          <a:solidFill>
            <a:schemeClr val="tx1"/>
          </a:solidFill>
          <a:latin typeface="+mn-lt"/>
          <a:ea typeface="+mn-ea"/>
          <a:cs typeface="+mn-cs"/>
        </a:defRPr>
      </a:lvl7pPr>
      <a:lvl8pPr marL="3428857" indent="-228591" algn="l" defTabSz="457181" rtl="0" eaLnBrk="1" latinLnBrk="0" hangingPunct="1">
        <a:spcBef>
          <a:spcPct val="20000"/>
        </a:spcBef>
        <a:buFont typeface="Arial"/>
        <a:buChar char="•"/>
        <a:defRPr sz="2000" kern="1200">
          <a:solidFill>
            <a:schemeClr val="tx1"/>
          </a:solidFill>
          <a:latin typeface="+mn-lt"/>
          <a:ea typeface="+mn-ea"/>
          <a:cs typeface="+mn-cs"/>
        </a:defRPr>
      </a:lvl8pPr>
      <a:lvl9pPr marL="3886038" indent="-228591" algn="l" defTabSz="4571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1" rtl="0" eaLnBrk="1" latinLnBrk="0" hangingPunct="1">
        <a:defRPr sz="1800" kern="1200">
          <a:solidFill>
            <a:schemeClr val="tx1"/>
          </a:solidFill>
          <a:latin typeface="+mn-lt"/>
          <a:ea typeface="+mn-ea"/>
          <a:cs typeface="+mn-cs"/>
        </a:defRPr>
      </a:lvl1pPr>
      <a:lvl2pPr marL="457181" algn="l" defTabSz="457181" rtl="0" eaLnBrk="1" latinLnBrk="0" hangingPunct="1">
        <a:defRPr sz="1800" kern="1200">
          <a:solidFill>
            <a:schemeClr val="tx1"/>
          </a:solidFill>
          <a:latin typeface="+mn-lt"/>
          <a:ea typeface="+mn-ea"/>
          <a:cs typeface="+mn-cs"/>
        </a:defRPr>
      </a:lvl2pPr>
      <a:lvl3pPr marL="914362" algn="l" defTabSz="457181" rtl="0" eaLnBrk="1" latinLnBrk="0" hangingPunct="1">
        <a:defRPr sz="1800" kern="1200">
          <a:solidFill>
            <a:schemeClr val="tx1"/>
          </a:solidFill>
          <a:latin typeface="+mn-lt"/>
          <a:ea typeface="+mn-ea"/>
          <a:cs typeface="+mn-cs"/>
        </a:defRPr>
      </a:lvl3pPr>
      <a:lvl4pPr marL="1371543" algn="l" defTabSz="457181" rtl="0" eaLnBrk="1" latinLnBrk="0" hangingPunct="1">
        <a:defRPr sz="1800" kern="1200">
          <a:solidFill>
            <a:schemeClr val="tx1"/>
          </a:solidFill>
          <a:latin typeface="+mn-lt"/>
          <a:ea typeface="+mn-ea"/>
          <a:cs typeface="+mn-cs"/>
        </a:defRPr>
      </a:lvl4pPr>
      <a:lvl5pPr marL="1828724" algn="l" defTabSz="457181" rtl="0" eaLnBrk="1" latinLnBrk="0" hangingPunct="1">
        <a:defRPr sz="1800" kern="1200">
          <a:solidFill>
            <a:schemeClr val="tx1"/>
          </a:solidFill>
          <a:latin typeface="+mn-lt"/>
          <a:ea typeface="+mn-ea"/>
          <a:cs typeface="+mn-cs"/>
        </a:defRPr>
      </a:lvl5pPr>
      <a:lvl6pPr marL="2285905" algn="l" defTabSz="457181" rtl="0" eaLnBrk="1" latinLnBrk="0" hangingPunct="1">
        <a:defRPr sz="1800" kern="1200">
          <a:solidFill>
            <a:schemeClr val="tx1"/>
          </a:solidFill>
          <a:latin typeface="+mn-lt"/>
          <a:ea typeface="+mn-ea"/>
          <a:cs typeface="+mn-cs"/>
        </a:defRPr>
      </a:lvl6pPr>
      <a:lvl7pPr marL="2743086" algn="l" defTabSz="457181" rtl="0" eaLnBrk="1" latinLnBrk="0" hangingPunct="1">
        <a:defRPr sz="1800" kern="1200">
          <a:solidFill>
            <a:schemeClr val="tx1"/>
          </a:solidFill>
          <a:latin typeface="+mn-lt"/>
          <a:ea typeface="+mn-ea"/>
          <a:cs typeface="+mn-cs"/>
        </a:defRPr>
      </a:lvl7pPr>
      <a:lvl8pPr marL="3200266" algn="l" defTabSz="457181" rtl="0" eaLnBrk="1" latinLnBrk="0" hangingPunct="1">
        <a:defRPr sz="1800" kern="1200">
          <a:solidFill>
            <a:schemeClr val="tx1"/>
          </a:solidFill>
          <a:latin typeface="+mn-lt"/>
          <a:ea typeface="+mn-ea"/>
          <a:cs typeface="+mn-cs"/>
        </a:defRPr>
      </a:lvl8pPr>
      <a:lvl9pPr marL="3657448" algn="l" defTabSz="4571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33.xml"/><Relationship Id="rId3" Type="http://schemas.openxmlformats.org/officeDocument/2006/relationships/slide" Target="slide8.xml"/><Relationship Id="rId7" Type="http://schemas.openxmlformats.org/officeDocument/2006/relationships/slide" Target="slide28.xml"/><Relationship Id="rId12" Type="http://schemas.openxmlformats.org/officeDocument/2006/relationships/slide" Target="slide5.xml"/><Relationship Id="rId17" Type="http://schemas.openxmlformats.org/officeDocument/2006/relationships/image" Target="../media/image7.png"/><Relationship Id="rId2" Type="http://schemas.openxmlformats.org/officeDocument/2006/relationships/notesSlide" Target="../notesSlides/notesSlide1.xml"/><Relationship Id="rId16"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37.xml"/><Relationship Id="rId5" Type="http://schemas.openxmlformats.org/officeDocument/2006/relationships/slide" Target="slide24.xml"/><Relationship Id="rId15" Type="http://schemas.openxmlformats.org/officeDocument/2006/relationships/slide" Target="slide2.xml"/><Relationship Id="rId10" Type="http://schemas.openxmlformats.org/officeDocument/2006/relationships/slide" Target="slide4.xml"/><Relationship Id="rId4" Type="http://schemas.openxmlformats.org/officeDocument/2006/relationships/image" Target="../media/image5.png"/><Relationship Id="rId9" Type="http://schemas.openxmlformats.org/officeDocument/2006/relationships/slide" Target="slide14.xml"/><Relationship Id="rId14" Type="http://schemas.openxmlformats.org/officeDocument/2006/relationships/slide" Target="slide3.xml"/></Relationships>
</file>

<file path=ppt/slides/_rels/slide10.xml.rels><?xml version="1.0" encoding="UTF-8" standalone="yes"?>
<Relationships xmlns="http://schemas.openxmlformats.org/package/2006/relationships"><Relationship Id="rId8" Type="http://schemas.openxmlformats.org/officeDocument/2006/relationships/slide" Target="slide33.xml"/><Relationship Id="rId13" Type="http://schemas.openxmlformats.org/officeDocument/2006/relationships/image" Target="../media/image7.png"/><Relationship Id="rId3" Type="http://schemas.openxmlformats.org/officeDocument/2006/relationships/slide" Target="slide24.xml"/><Relationship Id="rId7" Type="http://schemas.openxmlformats.org/officeDocument/2006/relationships/slide" Target="slide11.xml"/><Relationship Id="rId12"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slide" Target="slide12.xml"/><Relationship Id="rId11" Type="http://schemas.openxmlformats.org/officeDocument/2006/relationships/slide" Target="slide9.xml"/><Relationship Id="rId5" Type="http://schemas.openxmlformats.org/officeDocument/2006/relationships/slide" Target="slide28.xml"/><Relationship Id="rId10" Type="http://schemas.openxmlformats.org/officeDocument/2006/relationships/slide" Target="slide1.xml"/><Relationship Id="rId4" Type="http://schemas.openxmlformats.org/officeDocument/2006/relationships/slide" Target="slide13.xml"/><Relationship Id="rId9" Type="http://schemas.openxmlformats.org/officeDocument/2006/relationships/slide" Target="slide8.xml"/></Relationships>
</file>

<file path=ppt/slides/_rels/slide1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image" Target="../media/image6.png"/><Relationship Id="rId3" Type="http://schemas.openxmlformats.org/officeDocument/2006/relationships/slide" Target="slide24.xml"/><Relationship Id="rId7" Type="http://schemas.openxmlformats.org/officeDocument/2006/relationships/slide" Target="slide14.xml"/><Relationship Id="rId12" Type="http://schemas.openxmlformats.org/officeDocument/2006/relationships/slide" Target="slide9.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slide" Target="slide12.xml"/><Relationship Id="rId11" Type="http://schemas.openxmlformats.org/officeDocument/2006/relationships/slide" Target="slide1.xml"/><Relationship Id="rId5" Type="http://schemas.openxmlformats.org/officeDocument/2006/relationships/slide" Target="slide28.xml"/><Relationship Id="rId10" Type="http://schemas.openxmlformats.org/officeDocument/2006/relationships/slide" Target="slide10.xml"/><Relationship Id="rId4" Type="http://schemas.openxmlformats.org/officeDocument/2006/relationships/slide" Target="slide13.xml"/><Relationship Id="rId9" Type="http://schemas.openxmlformats.org/officeDocument/2006/relationships/slide" Target="slide33.xml"/><Relationship Id="rId1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image" Target="../media/image6.png"/><Relationship Id="rId3" Type="http://schemas.openxmlformats.org/officeDocument/2006/relationships/slide" Target="slide24.xml"/><Relationship Id="rId7" Type="http://schemas.openxmlformats.org/officeDocument/2006/relationships/slide" Target="slide14.xml"/><Relationship Id="rId12" Type="http://schemas.openxmlformats.org/officeDocument/2006/relationships/slide" Target="slide9.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slide" Target="slide8.xml"/><Relationship Id="rId11" Type="http://schemas.openxmlformats.org/officeDocument/2006/relationships/slide" Target="slide1.xml"/><Relationship Id="rId5" Type="http://schemas.openxmlformats.org/officeDocument/2006/relationships/slide" Target="slide28.xml"/><Relationship Id="rId10" Type="http://schemas.openxmlformats.org/officeDocument/2006/relationships/slide" Target="slide10.xml"/><Relationship Id="rId4" Type="http://schemas.openxmlformats.org/officeDocument/2006/relationships/slide" Target="slide13.xml"/><Relationship Id="rId9" Type="http://schemas.openxmlformats.org/officeDocument/2006/relationships/slide" Target="slide33.xml"/><Relationship Id="rId1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image" Target="../media/image6.png"/><Relationship Id="rId3" Type="http://schemas.openxmlformats.org/officeDocument/2006/relationships/slide" Target="slide24.xml"/><Relationship Id="rId7" Type="http://schemas.openxmlformats.org/officeDocument/2006/relationships/slide" Target="slide14.xml"/><Relationship Id="rId12" Type="http://schemas.openxmlformats.org/officeDocument/2006/relationships/slide" Target="slide9.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slide" Target="slide12.xml"/><Relationship Id="rId11" Type="http://schemas.openxmlformats.org/officeDocument/2006/relationships/slide" Target="slide1.xml"/><Relationship Id="rId5" Type="http://schemas.openxmlformats.org/officeDocument/2006/relationships/slide" Target="slide28.xml"/><Relationship Id="rId10"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33.xml"/><Relationship Id="rId1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37.xml"/><Relationship Id="rId3" Type="http://schemas.openxmlformats.org/officeDocument/2006/relationships/slide" Target="slide18.xml"/><Relationship Id="rId7" Type="http://schemas.openxmlformats.org/officeDocument/2006/relationships/image" Target="../media/image7.png"/><Relationship Id="rId12" Type="http://schemas.openxmlformats.org/officeDocument/2006/relationships/slide" Target="slide33.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slide" Target="slide16.xml"/><Relationship Id="rId11" Type="http://schemas.openxmlformats.org/officeDocument/2006/relationships/slide" Target="slide14.xml"/><Relationship Id="rId5" Type="http://schemas.openxmlformats.org/officeDocument/2006/relationships/slide" Target="slide1.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24.xml"/></Relationships>
</file>

<file path=ppt/slides/_rels/slide1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14.xml"/><Relationship Id="rId7" Type="http://schemas.openxmlformats.org/officeDocument/2006/relationships/slide" Target="slide17.xml"/><Relationship Id="rId2" Type="http://schemas.openxmlformats.org/officeDocument/2006/relationships/slide" Target="slide18.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slide" Target="slide37.xml"/><Relationship Id="rId5" Type="http://schemas.openxmlformats.org/officeDocument/2006/relationships/slide" Target="slide16.xml"/><Relationship Id="rId10" Type="http://schemas.openxmlformats.org/officeDocument/2006/relationships/slide" Target="slide33.xml"/><Relationship Id="rId4" Type="http://schemas.openxmlformats.org/officeDocument/2006/relationships/slide" Target="slide1.xml"/><Relationship Id="rId9" Type="http://schemas.openxmlformats.org/officeDocument/2006/relationships/slide" Target="slide28.xml"/></Relationships>
</file>

<file path=ppt/slides/_rels/slide16.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15.xml"/><Relationship Id="rId7" Type="http://schemas.openxmlformats.org/officeDocument/2006/relationships/slide" Target="slide17.xml"/><Relationship Id="rId2" Type="http://schemas.openxmlformats.org/officeDocument/2006/relationships/slide" Target="slide18.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slide" Target="slide37.xml"/><Relationship Id="rId5" Type="http://schemas.openxmlformats.org/officeDocument/2006/relationships/slide" Target="slide14.xml"/><Relationship Id="rId10" Type="http://schemas.openxmlformats.org/officeDocument/2006/relationships/slide" Target="slide33.xml"/><Relationship Id="rId4" Type="http://schemas.openxmlformats.org/officeDocument/2006/relationships/slide" Target="slide1.xml"/><Relationship Id="rId9" Type="http://schemas.openxmlformats.org/officeDocument/2006/relationships/slide" Target="slide28.xml"/></Relationships>
</file>

<file path=ppt/slides/_rels/slide17.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15.xml"/><Relationship Id="rId7" Type="http://schemas.openxmlformats.org/officeDocument/2006/relationships/slide" Target="slide14.xml"/><Relationship Id="rId2" Type="http://schemas.openxmlformats.org/officeDocument/2006/relationships/slide" Target="slide18.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slide" Target="slide37.xml"/><Relationship Id="rId5" Type="http://schemas.openxmlformats.org/officeDocument/2006/relationships/slide" Target="slide16.xml"/><Relationship Id="rId10" Type="http://schemas.openxmlformats.org/officeDocument/2006/relationships/slide" Target="slide33.xml"/><Relationship Id="rId4" Type="http://schemas.openxmlformats.org/officeDocument/2006/relationships/slide" Target="slide1.xml"/><Relationship Id="rId9" Type="http://schemas.openxmlformats.org/officeDocument/2006/relationships/slide" Target="slide28.xml"/></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slide" Target="slide28.xml"/><Relationship Id="rId3" Type="http://schemas.openxmlformats.org/officeDocument/2006/relationships/image" Target="../media/image8.png"/><Relationship Id="rId7" Type="http://schemas.openxmlformats.org/officeDocument/2006/relationships/slide" Target="slide23.xml"/><Relationship Id="rId12" Type="http://schemas.openxmlformats.org/officeDocument/2006/relationships/slide" Target="slide24.xml"/><Relationship Id="rId17" Type="http://schemas.openxmlformats.org/officeDocument/2006/relationships/slide" Target="slide20.xml"/><Relationship Id="rId2" Type="http://schemas.openxmlformats.org/officeDocument/2006/relationships/notesSlide" Target="../notesSlides/notesSlide14.xml"/><Relationship Id="rId16" Type="http://schemas.openxmlformats.org/officeDocument/2006/relationships/slide" Target="slide37.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slide" Target="slide21.xml"/><Relationship Id="rId5" Type="http://schemas.openxmlformats.org/officeDocument/2006/relationships/slide" Target="slide1.xml"/><Relationship Id="rId15" Type="http://schemas.openxmlformats.org/officeDocument/2006/relationships/slide" Target="slide33.xml"/><Relationship Id="rId10" Type="http://schemas.openxmlformats.org/officeDocument/2006/relationships/slide" Target="slide19.xml"/><Relationship Id="rId4" Type="http://schemas.openxmlformats.org/officeDocument/2006/relationships/image" Target="../media/image9.png"/><Relationship Id="rId9" Type="http://schemas.openxmlformats.org/officeDocument/2006/relationships/slide" Target="slide22.xml"/><Relationship Id="rId14" Type="http://schemas.openxmlformats.org/officeDocument/2006/relationships/slide" Target="slide14.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slide" Target="slide14.xml"/><Relationship Id="rId3" Type="http://schemas.openxmlformats.org/officeDocument/2006/relationships/image" Target="../media/image7.png"/><Relationship Id="rId7" Type="http://schemas.openxmlformats.org/officeDocument/2006/relationships/slide" Target="slide23.xml"/><Relationship Id="rId12" Type="http://schemas.openxmlformats.org/officeDocument/2006/relationships/slide" Target="slide28.xml"/><Relationship Id="rId2" Type="http://schemas.openxmlformats.org/officeDocument/2006/relationships/image" Target="../media/image8.png"/><Relationship Id="rId16" Type="http://schemas.openxmlformats.org/officeDocument/2006/relationships/slide" Target="slide20.xml"/><Relationship Id="rId1" Type="http://schemas.openxmlformats.org/officeDocument/2006/relationships/slideLayout" Target="../slideLayouts/slideLayout6.xml"/><Relationship Id="rId6" Type="http://schemas.openxmlformats.org/officeDocument/2006/relationships/slide" Target="slide1.xml"/><Relationship Id="rId11" Type="http://schemas.openxmlformats.org/officeDocument/2006/relationships/slide" Target="slide24.xml"/><Relationship Id="rId5" Type="http://schemas.openxmlformats.org/officeDocument/2006/relationships/image" Target="../media/image9.png"/><Relationship Id="rId15" Type="http://schemas.openxmlformats.org/officeDocument/2006/relationships/slide" Target="slide37.xml"/><Relationship Id="rId10" Type="http://schemas.openxmlformats.org/officeDocument/2006/relationships/slide" Target="slide18.xml"/><Relationship Id="rId4" Type="http://schemas.openxmlformats.org/officeDocument/2006/relationships/slide" Target="slide21.xml"/><Relationship Id="rId9" Type="http://schemas.openxmlformats.org/officeDocument/2006/relationships/slide" Target="slide22.xml"/><Relationship Id="rId14" Type="http://schemas.openxmlformats.org/officeDocument/2006/relationships/slide" Target="slide33.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1.xml"/><Relationship Id="rId3" Type="http://schemas.openxmlformats.org/officeDocument/2006/relationships/slide" Target="slide24.xml"/><Relationship Id="rId7" Type="http://schemas.openxmlformats.org/officeDocument/2006/relationships/slide" Target="slide14.xml"/><Relationship Id="rId12"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slide" Target="slide33.xml"/><Relationship Id="rId5" Type="http://schemas.openxmlformats.org/officeDocument/2006/relationships/slide" Target="slide28.xml"/><Relationship Id="rId15" Type="http://schemas.openxmlformats.org/officeDocument/2006/relationships/image" Target="../media/image7.png"/><Relationship Id="rId10" Type="http://schemas.openxmlformats.org/officeDocument/2006/relationships/slide" Target="slide5.xml"/><Relationship Id="rId4" Type="http://schemas.openxmlformats.org/officeDocument/2006/relationships/slide" Target="slide7.xml"/><Relationship Id="rId9" Type="http://schemas.openxmlformats.org/officeDocument/2006/relationships/slide" Target="slide37.xml"/><Relationship Id="rId1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slide" Target="slide14.xml"/><Relationship Id="rId3" Type="http://schemas.openxmlformats.org/officeDocument/2006/relationships/image" Target="../media/image7.png"/><Relationship Id="rId7" Type="http://schemas.openxmlformats.org/officeDocument/2006/relationships/slide" Target="slide23.xml"/><Relationship Id="rId12" Type="http://schemas.openxmlformats.org/officeDocument/2006/relationships/slide" Target="slide28.xml"/><Relationship Id="rId2" Type="http://schemas.openxmlformats.org/officeDocument/2006/relationships/image" Target="../media/image8.png"/><Relationship Id="rId16" Type="http://schemas.openxmlformats.org/officeDocument/2006/relationships/slide" Target="slide18.xml"/><Relationship Id="rId1" Type="http://schemas.openxmlformats.org/officeDocument/2006/relationships/slideLayout" Target="../slideLayouts/slideLayout6.xml"/><Relationship Id="rId6" Type="http://schemas.openxmlformats.org/officeDocument/2006/relationships/slide" Target="slide1.xml"/><Relationship Id="rId11" Type="http://schemas.openxmlformats.org/officeDocument/2006/relationships/slide" Target="slide24.xml"/><Relationship Id="rId5" Type="http://schemas.openxmlformats.org/officeDocument/2006/relationships/image" Target="../media/image9.png"/><Relationship Id="rId15" Type="http://schemas.openxmlformats.org/officeDocument/2006/relationships/slide" Target="slide37.xml"/><Relationship Id="rId10" Type="http://schemas.openxmlformats.org/officeDocument/2006/relationships/slide" Target="slide19.xml"/><Relationship Id="rId4" Type="http://schemas.openxmlformats.org/officeDocument/2006/relationships/slide" Target="slide21.xml"/><Relationship Id="rId9" Type="http://schemas.openxmlformats.org/officeDocument/2006/relationships/slide" Target="slide22.xml"/><Relationship Id="rId14" Type="http://schemas.openxmlformats.org/officeDocument/2006/relationships/slide" Target="slide33.xml"/></Relationships>
</file>

<file path=ppt/slides/_rels/slide21.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33.xml"/><Relationship Id="rId3" Type="http://schemas.openxmlformats.org/officeDocument/2006/relationships/image" Target="../media/image7.png"/><Relationship Id="rId7" Type="http://schemas.openxmlformats.org/officeDocument/2006/relationships/image" Target="../media/image10.png"/><Relationship Id="rId12" Type="http://schemas.openxmlformats.org/officeDocument/2006/relationships/slide" Target="slide14.xml"/><Relationship Id="rId2" Type="http://schemas.openxmlformats.org/officeDocument/2006/relationships/image" Target="../media/image8.png"/><Relationship Id="rId16" Type="http://schemas.openxmlformats.org/officeDocument/2006/relationships/slide" Target="slide20.xml"/><Relationship Id="rId1" Type="http://schemas.openxmlformats.org/officeDocument/2006/relationships/slideLayout" Target="../slideLayouts/slideLayout6.xml"/><Relationship Id="rId6" Type="http://schemas.openxmlformats.org/officeDocument/2006/relationships/slide" Target="slide23.xml"/><Relationship Id="rId11" Type="http://schemas.openxmlformats.org/officeDocument/2006/relationships/slide" Target="slide28.xml"/><Relationship Id="rId5" Type="http://schemas.openxmlformats.org/officeDocument/2006/relationships/slide" Target="slide1.xml"/><Relationship Id="rId15" Type="http://schemas.openxmlformats.org/officeDocument/2006/relationships/slide" Target="slide18.xml"/><Relationship Id="rId10" Type="http://schemas.openxmlformats.org/officeDocument/2006/relationships/slide" Target="slide24.xml"/><Relationship Id="rId4" Type="http://schemas.openxmlformats.org/officeDocument/2006/relationships/image" Target="../media/image9.png"/><Relationship Id="rId9" Type="http://schemas.openxmlformats.org/officeDocument/2006/relationships/slide" Target="slide19.xml"/><Relationship Id="rId14" Type="http://schemas.openxmlformats.org/officeDocument/2006/relationships/slide" Target="slide37.xml"/></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slide" Target="slide14.xml"/><Relationship Id="rId3" Type="http://schemas.openxmlformats.org/officeDocument/2006/relationships/image" Target="../media/image7.png"/><Relationship Id="rId7" Type="http://schemas.openxmlformats.org/officeDocument/2006/relationships/slide" Target="slide23.xml"/><Relationship Id="rId12" Type="http://schemas.openxmlformats.org/officeDocument/2006/relationships/slide" Target="slide28.xml"/><Relationship Id="rId2" Type="http://schemas.openxmlformats.org/officeDocument/2006/relationships/image" Target="../media/image8.png"/><Relationship Id="rId16" Type="http://schemas.openxmlformats.org/officeDocument/2006/relationships/slide" Target="slide20.xml"/><Relationship Id="rId1" Type="http://schemas.openxmlformats.org/officeDocument/2006/relationships/slideLayout" Target="../slideLayouts/slideLayout6.xml"/><Relationship Id="rId6" Type="http://schemas.openxmlformats.org/officeDocument/2006/relationships/slide" Target="slide1.xml"/><Relationship Id="rId11" Type="http://schemas.openxmlformats.org/officeDocument/2006/relationships/slide" Target="slide24.xml"/><Relationship Id="rId5" Type="http://schemas.openxmlformats.org/officeDocument/2006/relationships/image" Target="../media/image9.png"/><Relationship Id="rId15" Type="http://schemas.openxmlformats.org/officeDocument/2006/relationships/slide" Target="slide37.xml"/><Relationship Id="rId10" Type="http://schemas.openxmlformats.org/officeDocument/2006/relationships/slide" Target="slide19.xml"/><Relationship Id="rId4" Type="http://schemas.openxmlformats.org/officeDocument/2006/relationships/slide" Target="slide21.xml"/><Relationship Id="rId9" Type="http://schemas.openxmlformats.org/officeDocument/2006/relationships/slide" Target="slide18.xml"/><Relationship Id="rId14" Type="http://schemas.openxmlformats.org/officeDocument/2006/relationships/slide" Target="slide33.xml"/></Relationships>
</file>

<file path=ppt/slides/_rels/slide2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slide" Target="slide14.xml"/><Relationship Id="rId3" Type="http://schemas.openxmlformats.org/officeDocument/2006/relationships/image" Target="../media/image7.png"/><Relationship Id="rId7" Type="http://schemas.openxmlformats.org/officeDocument/2006/relationships/slide" Target="slide18.xml"/><Relationship Id="rId12" Type="http://schemas.openxmlformats.org/officeDocument/2006/relationships/slide" Target="slide28.xml"/><Relationship Id="rId2" Type="http://schemas.openxmlformats.org/officeDocument/2006/relationships/image" Target="../media/image8.png"/><Relationship Id="rId16" Type="http://schemas.openxmlformats.org/officeDocument/2006/relationships/slide" Target="slide20.xml"/><Relationship Id="rId1" Type="http://schemas.openxmlformats.org/officeDocument/2006/relationships/slideLayout" Target="../slideLayouts/slideLayout6.xml"/><Relationship Id="rId6" Type="http://schemas.openxmlformats.org/officeDocument/2006/relationships/slide" Target="slide1.xml"/><Relationship Id="rId11" Type="http://schemas.openxmlformats.org/officeDocument/2006/relationships/slide" Target="slide24.xml"/><Relationship Id="rId5" Type="http://schemas.openxmlformats.org/officeDocument/2006/relationships/image" Target="../media/image9.png"/><Relationship Id="rId15" Type="http://schemas.openxmlformats.org/officeDocument/2006/relationships/slide" Target="slide37.xml"/><Relationship Id="rId10" Type="http://schemas.openxmlformats.org/officeDocument/2006/relationships/slide" Target="slide19.xml"/><Relationship Id="rId4" Type="http://schemas.openxmlformats.org/officeDocument/2006/relationships/slide" Target="slide21.xml"/><Relationship Id="rId9" Type="http://schemas.openxmlformats.org/officeDocument/2006/relationships/slide" Target="slide22.xml"/><Relationship Id="rId14" Type="http://schemas.openxmlformats.org/officeDocument/2006/relationships/slide" Target="slide33.xml"/></Relationships>
</file>

<file path=ppt/slides/_rels/slide24.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37.xml"/><Relationship Id="rId3" Type="http://schemas.openxmlformats.org/officeDocument/2006/relationships/slide" Target="slide27.xml"/><Relationship Id="rId7" Type="http://schemas.openxmlformats.org/officeDocument/2006/relationships/slide" Target="slide25.xml"/><Relationship Id="rId12" Type="http://schemas.openxmlformats.org/officeDocument/2006/relationships/slide" Target="slide33.xml"/><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slide" Target="slide26.xml"/><Relationship Id="rId11" Type="http://schemas.openxmlformats.org/officeDocument/2006/relationships/slide" Target="slide14.xml"/><Relationship Id="rId5" Type="http://schemas.openxmlformats.org/officeDocument/2006/relationships/image" Target="../media/image13.png"/><Relationship Id="rId10" Type="http://schemas.openxmlformats.org/officeDocument/2006/relationships/slide" Target="slide28.xml"/><Relationship Id="rId4" Type="http://schemas.openxmlformats.org/officeDocument/2006/relationships/image" Target="../media/image12.png"/><Relationship Id="rId9" Type="http://schemas.openxmlformats.org/officeDocument/2006/relationships/slide" Target="slide24.xml"/></Relationships>
</file>

<file path=ppt/slides/_rels/slide25.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slide" Target="slide27.xml"/><Relationship Id="rId7" Type="http://schemas.openxmlformats.org/officeDocument/2006/relationships/slide" Target="slide24.xml"/><Relationship Id="rId12" Type="http://schemas.openxmlformats.org/officeDocument/2006/relationships/slide" Target="slide37.xml"/><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slide" Target="slide26.xml"/><Relationship Id="rId11" Type="http://schemas.openxmlformats.org/officeDocument/2006/relationships/slide" Target="slide33.xml"/><Relationship Id="rId5" Type="http://schemas.openxmlformats.org/officeDocument/2006/relationships/image" Target="../media/image13.png"/><Relationship Id="rId10" Type="http://schemas.openxmlformats.org/officeDocument/2006/relationships/slide" Target="slide14.xml"/><Relationship Id="rId4" Type="http://schemas.openxmlformats.org/officeDocument/2006/relationships/image" Target="../media/image12.png"/><Relationship Id="rId9" Type="http://schemas.openxmlformats.org/officeDocument/2006/relationships/slide" Target="slide28.xml"/></Relationships>
</file>

<file path=ppt/slides/_rels/slide26.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slide" Target="slide27.xml"/><Relationship Id="rId7" Type="http://schemas.openxmlformats.org/officeDocument/2006/relationships/slide" Target="slide25.xml"/><Relationship Id="rId12" Type="http://schemas.openxmlformats.org/officeDocument/2006/relationships/slide" Target="slide37.xml"/><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slide" Target="slide24.xml"/><Relationship Id="rId11" Type="http://schemas.openxmlformats.org/officeDocument/2006/relationships/slide" Target="slide33.xml"/><Relationship Id="rId5" Type="http://schemas.openxmlformats.org/officeDocument/2006/relationships/image" Target="../media/image13.png"/><Relationship Id="rId10" Type="http://schemas.openxmlformats.org/officeDocument/2006/relationships/slide" Target="slide14.xml"/><Relationship Id="rId4" Type="http://schemas.openxmlformats.org/officeDocument/2006/relationships/image" Target="../media/image12.png"/><Relationship Id="rId9" Type="http://schemas.openxmlformats.org/officeDocument/2006/relationships/slide" Target="slide28.xml"/></Relationships>
</file>

<file path=ppt/slides/_rels/slide27.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slide" Target="slide24.xml"/><Relationship Id="rId7" Type="http://schemas.openxmlformats.org/officeDocument/2006/relationships/slide" Target="slide25.xml"/><Relationship Id="rId12" Type="http://schemas.openxmlformats.org/officeDocument/2006/relationships/slide" Target="slide37.xml"/><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slide" Target="slide26.xml"/><Relationship Id="rId11" Type="http://schemas.openxmlformats.org/officeDocument/2006/relationships/slide" Target="slide33.xml"/><Relationship Id="rId5" Type="http://schemas.openxmlformats.org/officeDocument/2006/relationships/image" Target="../media/image13.png"/><Relationship Id="rId10" Type="http://schemas.openxmlformats.org/officeDocument/2006/relationships/slide" Target="slide14.xml"/><Relationship Id="rId4" Type="http://schemas.openxmlformats.org/officeDocument/2006/relationships/image" Target="../media/image12.png"/><Relationship Id="rId9" Type="http://schemas.openxmlformats.org/officeDocument/2006/relationships/slide" Target="slide28.xml"/></Relationships>
</file>

<file path=ppt/slides/_rels/slide28.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37.xml"/><Relationship Id="rId3" Type="http://schemas.openxmlformats.org/officeDocument/2006/relationships/image" Target="../media/image11.png"/><Relationship Id="rId7" Type="http://schemas.openxmlformats.org/officeDocument/2006/relationships/slide" Target="slide1.xml"/><Relationship Id="rId12" Type="http://schemas.openxmlformats.org/officeDocument/2006/relationships/slide" Target="slide33.xml"/><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slide" Target="slide29.xml"/><Relationship Id="rId11" Type="http://schemas.openxmlformats.org/officeDocument/2006/relationships/slide" Target="slide14.xml"/><Relationship Id="rId5" Type="http://schemas.openxmlformats.org/officeDocument/2006/relationships/slide" Target="slide30.xml"/><Relationship Id="rId10" Type="http://schemas.openxmlformats.org/officeDocument/2006/relationships/slide" Target="slide28.xml"/><Relationship Id="rId4" Type="http://schemas.openxmlformats.org/officeDocument/2006/relationships/slide" Target="slide32.xml"/><Relationship Id="rId9" Type="http://schemas.openxmlformats.org/officeDocument/2006/relationships/slide" Target="slide24.xml"/><Relationship Id="rId14" Type="http://schemas.openxmlformats.org/officeDocument/2006/relationships/image" Target="../media/image13.png"/></Relationships>
</file>

<file path=ppt/slides/_rels/slide29.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image" Target="../media/image13.png"/><Relationship Id="rId3" Type="http://schemas.openxmlformats.org/officeDocument/2006/relationships/image" Target="../media/image14.png"/><Relationship Id="rId7" Type="http://schemas.openxmlformats.org/officeDocument/2006/relationships/slide" Target="slide28.xml"/><Relationship Id="rId12" Type="http://schemas.openxmlformats.org/officeDocument/2006/relationships/slide" Target="slide37.xml"/><Relationship Id="rId2" Type="http://schemas.openxmlformats.org/officeDocument/2006/relationships/slide" Target="slide1.xml"/><Relationship Id="rId1" Type="http://schemas.openxmlformats.org/officeDocument/2006/relationships/slideLayout" Target="../slideLayouts/slideLayout6.xml"/><Relationship Id="rId6" Type="http://schemas.openxmlformats.org/officeDocument/2006/relationships/slide" Target="slide30.xml"/><Relationship Id="rId11" Type="http://schemas.openxmlformats.org/officeDocument/2006/relationships/slide" Target="slide33.xml"/><Relationship Id="rId5" Type="http://schemas.openxmlformats.org/officeDocument/2006/relationships/slide" Target="slide32.xml"/><Relationship Id="rId10" Type="http://schemas.openxmlformats.org/officeDocument/2006/relationships/slide" Target="slide14.xml"/><Relationship Id="rId4" Type="http://schemas.openxmlformats.org/officeDocument/2006/relationships/image" Target="../media/image11.png"/><Relationship Id="rId9" Type="http://schemas.openxmlformats.org/officeDocument/2006/relationships/slide" Target="slide24.xml"/></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2.xml"/><Relationship Id="rId3" Type="http://schemas.openxmlformats.org/officeDocument/2006/relationships/slide" Target="slide24.xml"/><Relationship Id="rId7" Type="http://schemas.openxmlformats.org/officeDocument/2006/relationships/slide" Target="slide14.xml"/><Relationship Id="rId12"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slide" Target="slide33.xml"/><Relationship Id="rId5" Type="http://schemas.openxmlformats.org/officeDocument/2006/relationships/slide" Target="slide28.xml"/><Relationship Id="rId15" Type="http://schemas.openxmlformats.org/officeDocument/2006/relationships/image" Target="../media/image7.png"/><Relationship Id="rId10" Type="http://schemas.openxmlformats.org/officeDocument/2006/relationships/slide" Target="slide5.xml"/><Relationship Id="rId4" Type="http://schemas.openxmlformats.org/officeDocument/2006/relationships/slide" Target="slide7.xml"/><Relationship Id="rId9" Type="http://schemas.openxmlformats.org/officeDocument/2006/relationships/slide" Target="slide37.xml"/><Relationship Id="rId14" Type="http://schemas.openxmlformats.org/officeDocument/2006/relationships/image" Target="../media/image6.png"/></Relationships>
</file>

<file path=ppt/slides/_rels/slide30.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image" Target="../media/image13.png"/><Relationship Id="rId3" Type="http://schemas.openxmlformats.org/officeDocument/2006/relationships/slide" Target="slide1.xml"/><Relationship Id="rId7" Type="http://schemas.openxmlformats.org/officeDocument/2006/relationships/slide" Target="slide28.xml"/><Relationship Id="rId12" Type="http://schemas.openxmlformats.org/officeDocument/2006/relationships/slide" Target="slide37.xml"/><Relationship Id="rId2" Type="http://schemas.openxmlformats.org/officeDocument/2006/relationships/slide" Target="slide29.xml"/><Relationship Id="rId1" Type="http://schemas.openxmlformats.org/officeDocument/2006/relationships/slideLayout" Target="../slideLayouts/slideLayout6.xml"/><Relationship Id="rId6" Type="http://schemas.openxmlformats.org/officeDocument/2006/relationships/slide" Target="slide32.xml"/><Relationship Id="rId11" Type="http://schemas.openxmlformats.org/officeDocument/2006/relationships/slide" Target="slide33.xml"/><Relationship Id="rId5" Type="http://schemas.openxmlformats.org/officeDocument/2006/relationships/image" Target="../media/image11.png"/><Relationship Id="rId10" Type="http://schemas.openxmlformats.org/officeDocument/2006/relationships/slide" Target="slide14.xml"/><Relationship Id="rId4" Type="http://schemas.openxmlformats.org/officeDocument/2006/relationships/image" Target="../media/image14.png"/><Relationship Id="rId9" Type="http://schemas.openxmlformats.org/officeDocument/2006/relationships/slide" Target="slide24.xml"/></Relationships>
</file>

<file path=ppt/slides/_rels/slide31.xml.rels><?xml version="1.0" encoding="UTF-8" standalone="yes"?>
<Relationships xmlns="http://schemas.openxmlformats.org/package/2006/relationships"><Relationship Id="rId8" Type="http://schemas.openxmlformats.org/officeDocument/2006/relationships/slide" Target="slide28.xml"/><Relationship Id="rId13" Type="http://schemas.openxmlformats.org/officeDocument/2006/relationships/image" Target="../media/image13.png"/><Relationship Id="rId3" Type="http://schemas.openxmlformats.org/officeDocument/2006/relationships/slide" Target="slide1.xml"/><Relationship Id="rId7" Type="http://schemas.openxmlformats.org/officeDocument/2006/relationships/slide" Target="slide30.xml"/><Relationship Id="rId12" Type="http://schemas.openxmlformats.org/officeDocument/2006/relationships/slide" Target="slide37.xml"/><Relationship Id="rId2" Type="http://schemas.openxmlformats.org/officeDocument/2006/relationships/slide" Target="slide29.xml"/><Relationship Id="rId1" Type="http://schemas.openxmlformats.org/officeDocument/2006/relationships/slideLayout" Target="../slideLayouts/slideLayout6.xml"/><Relationship Id="rId6" Type="http://schemas.openxmlformats.org/officeDocument/2006/relationships/slide" Target="slide32.xml"/><Relationship Id="rId11" Type="http://schemas.openxmlformats.org/officeDocument/2006/relationships/slide" Target="slide33.xml"/><Relationship Id="rId5" Type="http://schemas.openxmlformats.org/officeDocument/2006/relationships/image" Target="../media/image11.png"/><Relationship Id="rId10" Type="http://schemas.openxmlformats.org/officeDocument/2006/relationships/slide" Target="slide14.xml"/><Relationship Id="rId4" Type="http://schemas.openxmlformats.org/officeDocument/2006/relationships/image" Target="../media/image14.png"/><Relationship Id="rId9" Type="http://schemas.openxmlformats.org/officeDocument/2006/relationships/slide" Target="slide24.xml"/></Relationships>
</file>

<file path=ppt/slides/_rels/slide32.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1.xml"/><Relationship Id="rId7" Type="http://schemas.openxmlformats.org/officeDocument/2006/relationships/slide" Target="slide30.xml"/><Relationship Id="rId12" Type="http://schemas.openxmlformats.org/officeDocument/2006/relationships/image" Target="../media/image13.png"/><Relationship Id="rId2" Type="http://schemas.openxmlformats.org/officeDocument/2006/relationships/slide" Target="slide29.xml"/><Relationship Id="rId1" Type="http://schemas.openxmlformats.org/officeDocument/2006/relationships/slideLayout" Target="../slideLayouts/slideLayout6.xml"/><Relationship Id="rId6" Type="http://schemas.openxmlformats.org/officeDocument/2006/relationships/slide" Target="slide28.xml"/><Relationship Id="rId11" Type="http://schemas.openxmlformats.org/officeDocument/2006/relationships/slide" Target="slide37.xml"/><Relationship Id="rId5" Type="http://schemas.openxmlformats.org/officeDocument/2006/relationships/image" Target="../media/image11.png"/><Relationship Id="rId10" Type="http://schemas.openxmlformats.org/officeDocument/2006/relationships/slide" Target="slide33.xml"/><Relationship Id="rId4" Type="http://schemas.openxmlformats.org/officeDocument/2006/relationships/image" Target="../media/image14.png"/><Relationship Id="rId9" Type="http://schemas.openxmlformats.org/officeDocument/2006/relationships/slide" Target="slide14.xml"/></Relationships>
</file>

<file path=ppt/slides/_rels/slide33.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image" Target="../media/image15.png"/><Relationship Id="rId7" Type="http://schemas.openxmlformats.org/officeDocument/2006/relationships/slide" Target="slide36.xml"/><Relationship Id="rId12" Type="http://schemas.openxmlformats.org/officeDocument/2006/relationships/slide" Target="slide37.xml"/><Relationship Id="rId2" Type="http://schemas.openxmlformats.org/officeDocument/2006/relationships/slide" Target="slide1.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slide" Target="slide33.xml"/><Relationship Id="rId5" Type="http://schemas.openxmlformats.org/officeDocument/2006/relationships/slide" Target="slide35.xml"/><Relationship Id="rId10" Type="http://schemas.openxmlformats.org/officeDocument/2006/relationships/slide" Target="slide14.xml"/><Relationship Id="rId4" Type="http://schemas.openxmlformats.org/officeDocument/2006/relationships/slide" Target="slide34.xml"/><Relationship Id="rId9" Type="http://schemas.openxmlformats.org/officeDocument/2006/relationships/slide" Target="slide28.xml"/></Relationships>
</file>

<file path=ppt/slides/_rels/slide34.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image" Target="../media/image15.png"/><Relationship Id="rId7" Type="http://schemas.openxmlformats.org/officeDocument/2006/relationships/slide" Target="slide36.xml"/><Relationship Id="rId2" Type="http://schemas.openxmlformats.org/officeDocument/2006/relationships/slide" Target="slide1.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slide" Target="slide37.xml"/><Relationship Id="rId5" Type="http://schemas.openxmlformats.org/officeDocument/2006/relationships/slide" Target="slide35.xml"/><Relationship Id="rId10" Type="http://schemas.openxmlformats.org/officeDocument/2006/relationships/slide" Target="slide14.xml"/><Relationship Id="rId4" Type="http://schemas.openxmlformats.org/officeDocument/2006/relationships/slide" Target="slide33.xml"/><Relationship Id="rId9" Type="http://schemas.openxmlformats.org/officeDocument/2006/relationships/slide" Target="slide28.xml"/></Relationships>
</file>

<file path=ppt/slides/_rels/slide3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image" Target="../media/image15.png"/><Relationship Id="rId7" Type="http://schemas.openxmlformats.org/officeDocument/2006/relationships/slide" Target="slide36.xml"/><Relationship Id="rId2" Type="http://schemas.openxmlformats.org/officeDocument/2006/relationships/slide" Target="slide1.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slide" Target="slide37.xml"/><Relationship Id="rId5" Type="http://schemas.openxmlformats.org/officeDocument/2006/relationships/slide" Target="slide33.xml"/><Relationship Id="rId10" Type="http://schemas.openxmlformats.org/officeDocument/2006/relationships/slide" Target="slide14.xml"/><Relationship Id="rId4" Type="http://schemas.openxmlformats.org/officeDocument/2006/relationships/slide" Target="slide34.xml"/><Relationship Id="rId9" Type="http://schemas.openxmlformats.org/officeDocument/2006/relationships/slide" Target="slide28.xml"/></Relationships>
</file>

<file path=ppt/slides/_rels/slide36.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image" Target="../media/image15.png"/><Relationship Id="rId7" Type="http://schemas.openxmlformats.org/officeDocument/2006/relationships/slide" Target="slide33.xml"/><Relationship Id="rId2" Type="http://schemas.openxmlformats.org/officeDocument/2006/relationships/slide" Target="slide1.xml"/><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slide" Target="slide37.xml"/><Relationship Id="rId5" Type="http://schemas.openxmlformats.org/officeDocument/2006/relationships/slide" Target="slide35.xml"/><Relationship Id="rId10" Type="http://schemas.openxmlformats.org/officeDocument/2006/relationships/slide" Target="slide14.xml"/><Relationship Id="rId4" Type="http://schemas.openxmlformats.org/officeDocument/2006/relationships/slide" Target="slide34.xml"/><Relationship Id="rId9" Type="http://schemas.openxmlformats.org/officeDocument/2006/relationships/slide" Target="slide28.xml"/></Relationships>
</file>

<file path=ppt/slides/_rels/slide37.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image" Target="../media/image8.png"/><Relationship Id="rId7" Type="http://schemas.openxmlformats.org/officeDocument/2006/relationships/slide" Target="slide1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slide" Target="slide28.xml"/><Relationship Id="rId5" Type="http://schemas.openxmlformats.org/officeDocument/2006/relationships/slide" Target="slide24.xml"/><Relationship Id="rId4" Type="http://schemas.openxmlformats.org/officeDocument/2006/relationships/slide" Target="slide1.xml"/><Relationship Id="rId9" Type="http://schemas.openxmlformats.org/officeDocument/2006/relationships/slide" Target="slide37.xml"/></Relationships>
</file>

<file path=ppt/slides/_rels/slide4.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2.xml"/><Relationship Id="rId3" Type="http://schemas.openxmlformats.org/officeDocument/2006/relationships/slide" Target="slide24.xml"/><Relationship Id="rId7" Type="http://schemas.openxmlformats.org/officeDocument/2006/relationships/slide" Target="slide14.xml"/><Relationship Id="rId12"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slide" Target="slide33.xml"/><Relationship Id="rId5" Type="http://schemas.openxmlformats.org/officeDocument/2006/relationships/slide" Target="slide28.xml"/><Relationship Id="rId15" Type="http://schemas.openxmlformats.org/officeDocument/2006/relationships/image" Target="../media/image7.png"/><Relationship Id="rId10" Type="http://schemas.openxmlformats.org/officeDocument/2006/relationships/slide" Target="slide5.xml"/><Relationship Id="rId4" Type="http://schemas.openxmlformats.org/officeDocument/2006/relationships/slide" Target="slide7.xml"/><Relationship Id="rId9" Type="http://schemas.openxmlformats.org/officeDocument/2006/relationships/slide" Target="slide37.xml"/><Relationship Id="rId1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2.xml"/><Relationship Id="rId3" Type="http://schemas.openxmlformats.org/officeDocument/2006/relationships/slide" Target="slide24.xml"/><Relationship Id="rId7" Type="http://schemas.openxmlformats.org/officeDocument/2006/relationships/slide" Target="slide14.xml"/><Relationship Id="rId12"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slide" Target="slide33.xml"/><Relationship Id="rId5" Type="http://schemas.openxmlformats.org/officeDocument/2006/relationships/slide" Target="slide28.xml"/><Relationship Id="rId15" Type="http://schemas.openxmlformats.org/officeDocument/2006/relationships/image" Target="../media/image7.png"/><Relationship Id="rId10" Type="http://schemas.openxmlformats.org/officeDocument/2006/relationships/slide" Target="slide1.xml"/><Relationship Id="rId4" Type="http://schemas.openxmlformats.org/officeDocument/2006/relationships/slide" Target="slide7.xml"/><Relationship Id="rId9" Type="http://schemas.openxmlformats.org/officeDocument/2006/relationships/slide" Target="slide37.xml"/><Relationship Id="rId1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slide" Target="slide37.xml"/><Relationship Id="rId13" Type="http://schemas.openxmlformats.org/officeDocument/2006/relationships/image" Target="../media/image6.png"/><Relationship Id="rId3" Type="http://schemas.openxmlformats.org/officeDocument/2006/relationships/slide" Target="slide24.xml"/><Relationship Id="rId7" Type="http://schemas.openxmlformats.org/officeDocument/2006/relationships/slide" Target="slide4.xml"/><Relationship Id="rId12"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slide" Target="slide14.xml"/><Relationship Id="rId11" Type="http://schemas.openxmlformats.org/officeDocument/2006/relationships/slide" Target="slide3.xml"/><Relationship Id="rId5" Type="http://schemas.openxmlformats.org/officeDocument/2006/relationships/slide" Target="slide1.xml"/><Relationship Id="rId10" Type="http://schemas.openxmlformats.org/officeDocument/2006/relationships/slide" Target="slide33.xml"/><Relationship Id="rId4" Type="http://schemas.openxmlformats.org/officeDocument/2006/relationships/slide" Target="slide7.xml"/><Relationship Id="rId9" Type="http://schemas.openxmlformats.org/officeDocument/2006/relationships/slide" Target="slide5.xml"/><Relationship Id="rId1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slide" Target="slide37.xml"/><Relationship Id="rId13" Type="http://schemas.openxmlformats.org/officeDocument/2006/relationships/image" Target="../media/image6.png"/><Relationship Id="rId3" Type="http://schemas.openxmlformats.org/officeDocument/2006/relationships/slide" Target="slide24.xml"/><Relationship Id="rId7" Type="http://schemas.openxmlformats.org/officeDocument/2006/relationships/slide" Target="slide4.xml"/><Relationship Id="rId12"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slide" Target="slide14.xml"/><Relationship Id="rId11" Type="http://schemas.openxmlformats.org/officeDocument/2006/relationships/slide" Target="slide3.xml"/><Relationship Id="rId5" Type="http://schemas.openxmlformats.org/officeDocument/2006/relationships/slide" Target="slide6.xml"/><Relationship Id="rId10" Type="http://schemas.openxmlformats.org/officeDocument/2006/relationships/slide" Target="slide33.xml"/><Relationship Id="rId4" Type="http://schemas.openxmlformats.org/officeDocument/2006/relationships/slide" Target="slide1.xml"/><Relationship Id="rId9" Type="http://schemas.openxmlformats.org/officeDocument/2006/relationships/slide" Target="slide5.xml"/><Relationship Id="rId1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33.xml"/><Relationship Id="rId3" Type="http://schemas.openxmlformats.org/officeDocument/2006/relationships/slide" Target="slide1.xml"/><Relationship Id="rId7" Type="http://schemas.openxmlformats.org/officeDocument/2006/relationships/slide" Target="slide24.xml"/><Relationship Id="rId12" Type="http://schemas.openxmlformats.org/officeDocument/2006/relationships/slide" Target="slide1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slide" Target="slide14.xml"/><Relationship Id="rId5" Type="http://schemas.openxmlformats.org/officeDocument/2006/relationships/image" Target="../media/image6.png"/><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28.xml"/><Relationship Id="rId14" Type="http://schemas.openxmlformats.org/officeDocument/2006/relationships/slide" Target="slide10.xml"/></Relationships>
</file>

<file path=ppt/slides/_rels/slide9.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image" Target="../media/image6.png"/><Relationship Id="rId3" Type="http://schemas.openxmlformats.org/officeDocument/2006/relationships/slide" Target="slide24.xml"/><Relationship Id="rId7" Type="http://schemas.openxmlformats.org/officeDocument/2006/relationships/slide" Target="slide14.xml"/><Relationship Id="rId12" Type="http://schemas.openxmlformats.org/officeDocument/2006/relationships/slide" Target="slide8.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slide" Target="slide12.xml"/><Relationship Id="rId11" Type="http://schemas.openxmlformats.org/officeDocument/2006/relationships/slide" Target="slide1.xml"/><Relationship Id="rId5" Type="http://schemas.openxmlformats.org/officeDocument/2006/relationships/slide" Target="slide28.xml"/><Relationship Id="rId10" Type="http://schemas.openxmlformats.org/officeDocument/2006/relationships/slide" Target="slide10.xml"/><Relationship Id="rId4" Type="http://schemas.openxmlformats.org/officeDocument/2006/relationships/slide" Target="slide13.xml"/><Relationship Id="rId9" Type="http://schemas.openxmlformats.org/officeDocument/2006/relationships/slide" Target="slide33.xm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TrueSight Operations Management 11.3 Architecture</a:t>
            </a:r>
          </a:p>
        </p:txBody>
      </p:sp>
      <p:sp>
        <p:nvSpPr>
          <p:cNvPr id="45" name="Multitenancy">
            <a:hlinkClick r:id="rId3" action="ppaction://hlinksldjump"/>
          </p:cNvPr>
          <p:cNvSpPr/>
          <p:nvPr/>
        </p:nvSpPr>
        <p:spPr>
          <a:xfrm>
            <a:off x="372205" y="1079984"/>
            <a:ext cx="1501594" cy="481637"/>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Multitenancy</a:t>
            </a:r>
          </a:p>
        </p:txBody>
      </p:sp>
      <p:grpSp>
        <p:nvGrpSpPr>
          <p:cNvPr id="2" name="Group 1"/>
          <p:cNvGrpSpPr/>
          <p:nvPr/>
        </p:nvGrpSpPr>
        <p:grpSpPr>
          <a:xfrm>
            <a:off x="228600" y="1672140"/>
            <a:ext cx="1760265" cy="703302"/>
            <a:chOff x="228600" y="1672140"/>
            <a:chExt cx="1760265" cy="703302"/>
          </a:xfrm>
        </p:grpSpPr>
        <p:sp>
          <p:nvSpPr>
            <p:cNvPr id="47" name="Rounded Rectangle 46"/>
            <p:cNvSpPr/>
            <p:nvPr/>
          </p:nvSpPr>
          <p:spPr>
            <a:xfrm>
              <a:off x="228600" y="1672140"/>
              <a:ext cx="1760265" cy="703302"/>
            </a:xfrm>
            <a:prstGeom prst="roundRect">
              <a:avLst>
                <a:gd name="adj" fmla="val 2385"/>
              </a:avLst>
            </a:prstGeom>
            <a:solidFill>
              <a:schemeClr val="bg1"/>
            </a:solidFill>
            <a:ln w="12700" cap="flat">
              <a:solidFill>
                <a:srgbClr val="A7A9AC"/>
              </a:solidFill>
              <a:round/>
            </a:ln>
            <a:effectLst/>
          </p:spPr>
          <p:style>
            <a:lnRef idx="3">
              <a:schemeClr val="lt1"/>
            </a:lnRef>
            <a:fillRef idx="1">
              <a:schemeClr val="accent3"/>
            </a:fillRef>
            <a:effectRef idx="1">
              <a:schemeClr val="accent3"/>
            </a:effectRef>
            <a:fontRef idx="minor">
              <a:schemeClr val="lt1"/>
            </a:fontRef>
          </p:style>
          <p:txBody>
            <a:bodyPr rtlCol="0" anchor="t" anchorCtr="0">
              <a:noAutofit/>
            </a:bodyPr>
            <a:lstStyle/>
            <a:p>
              <a:pPr marL="287338" lvl="1"/>
              <a:r>
                <a:rPr lang="en-US" sz="1000" dirty="0">
                  <a:solidFill>
                    <a:schemeClr val="tx1"/>
                  </a:solidFill>
                </a:rPr>
                <a:t>Download this presentation and view it as a slide show for an interactive experience.</a:t>
              </a:r>
            </a:p>
          </p:txBody>
        </p:sp>
        <p:pic>
          <p:nvPicPr>
            <p:cNvPr id="48" name="download"/>
            <p:cNvPicPr>
              <a:picLocks noChangeAspect="1"/>
            </p:cNvPicPr>
            <p:nvPr/>
          </p:nvPicPr>
          <p:blipFill>
            <a:blip r:embed="rId4"/>
            <a:stretch>
              <a:fillRect/>
            </a:stretch>
          </p:blipFill>
          <p:spPr>
            <a:xfrm>
              <a:off x="327609" y="1769729"/>
              <a:ext cx="169001" cy="208001"/>
            </a:xfrm>
            <a:prstGeom prst="rect">
              <a:avLst/>
            </a:prstGeom>
          </p:spPr>
        </p:pic>
      </p:grpSp>
      <p:sp>
        <p:nvSpPr>
          <p:cNvPr id="4" name="Rectangle 3"/>
          <p:cNvSpPr/>
          <p:nvPr/>
        </p:nvSpPr>
        <p:spPr>
          <a:xfrm>
            <a:off x="6370429" y="1013745"/>
            <a:ext cx="948970" cy="400110"/>
          </a:xfrm>
          <a:prstGeom prst="rect">
            <a:avLst/>
          </a:prstGeom>
        </p:spPr>
        <p:txBody>
          <a:bodyPr wrap="square">
            <a:spAutoFit/>
          </a:bodyPr>
          <a:lstStyle/>
          <a:p>
            <a:r>
              <a:rPr lang="en-US" sz="1000" dirty="0"/>
              <a:t>Presentation Server Users</a:t>
            </a:r>
          </a:p>
        </p:txBody>
      </p:sp>
      <p:grpSp>
        <p:nvGrpSpPr>
          <p:cNvPr id="3" name="Group 2"/>
          <p:cNvGrpSpPr/>
          <p:nvPr/>
        </p:nvGrpSpPr>
        <p:grpSpPr>
          <a:xfrm>
            <a:off x="516528" y="1383129"/>
            <a:ext cx="7287283" cy="2864268"/>
            <a:chOff x="516528" y="1383129"/>
            <a:chExt cx="7287283" cy="2864268"/>
          </a:xfrm>
        </p:grpSpPr>
        <p:sp>
          <p:nvSpPr>
            <p:cNvPr id="9" name="Rounded Rectangle 8"/>
            <p:cNvSpPr/>
            <p:nvPr/>
          </p:nvSpPr>
          <p:spPr>
            <a:xfrm>
              <a:off x="516528" y="2811172"/>
              <a:ext cx="7287283" cy="143622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11" name="Straight Connector 10"/>
            <p:cNvCxnSpPr>
              <a:stCxn id="20" idx="2"/>
              <a:endCxn id="19" idx="0"/>
            </p:cNvCxnSpPr>
            <p:nvPr/>
          </p:nvCxnSpPr>
          <p:spPr>
            <a:xfrm flipH="1">
              <a:off x="1322912" y="2294621"/>
              <a:ext cx="282634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20" idx="2"/>
              <a:endCxn id="17" idx="0"/>
            </p:cNvCxnSpPr>
            <p:nvPr/>
          </p:nvCxnSpPr>
          <p:spPr>
            <a:xfrm flipH="1">
              <a:off x="3207143" y="2294621"/>
              <a:ext cx="942115"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20" idx="2"/>
              <a:endCxn id="15" idx="0"/>
            </p:cNvCxnSpPr>
            <p:nvPr/>
          </p:nvCxnSpPr>
          <p:spPr>
            <a:xfrm>
              <a:off x="4149258" y="2294621"/>
              <a:ext cx="94211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20" idx="2"/>
              <a:endCxn id="16" idx="0"/>
            </p:cNvCxnSpPr>
            <p:nvPr/>
          </p:nvCxnSpPr>
          <p:spPr>
            <a:xfrm>
              <a:off x="4149258" y="2294621"/>
              <a:ext cx="2826347"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614252" y="2901963"/>
              <a:ext cx="7070013" cy="1242759"/>
              <a:chOff x="1221524" y="2901963"/>
              <a:chExt cx="7070013" cy="1242759"/>
            </a:xfrm>
          </p:grpSpPr>
          <p:grpSp>
            <p:nvGrpSpPr>
              <p:cNvPr id="28" name="Group 27"/>
              <p:cNvGrpSpPr/>
              <p:nvPr/>
            </p:nvGrpSpPr>
            <p:grpSpPr>
              <a:xfrm>
                <a:off x="6874217" y="2901963"/>
                <a:ext cx="1417320" cy="685800"/>
                <a:chOff x="7418668" y="2901963"/>
                <a:chExt cx="1417320" cy="685800"/>
              </a:xfrm>
            </p:grpSpPr>
            <p:sp>
              <p:nvSpPr>
                <p:cNvPr id="16" name="tsim">
                  <a:hlinkClick r:id="rId5" action="ppaction://hlinksldjump"/>
                </p:cNvPr>
                <p:cNvSpPr/>
                <p:nvPr/>
              </p:nvSpPr>
              <p:spPr>
                <a:xfrm>
                  <a:off x="7418668" y="2901963"/>
                  <a:ext cx="1417320" cy="68580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24" name="help_tsim">
                  <a:hlinkClick r:id="rId6" action="ppaction://hlinksldjump"/>
                </p:cNvPr>
                <p:cNvSpPr>
                  <a:spLocks/>
                </p:cNvSpPr>
                <p:nvPr/>
              </p:nvSpPr>
              <p:spPr>
                <a:xfrm>
                  <a:off x="8629122"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27" name="Group 26"/>
              <p:cNvGrpSpPr/>
              <p:nvPr/>
            </p:nvGrpSpPr>
            <p:grpSpPr>
              <a:xfrm>
                <a:off x="4989986" y="2901963"/>
                <a:ext cx="1417320" cy="685800"/>
                <a:chOff x="5245924" y="2901963"/>
                <a:chExt cx="1417320" cy="685800"/>
              </a:xfrm>
            </p:grpSpPr>
            <p:sp>
              <p:nvSpPr>
                <p:cNvPr id="15" name="itda">
                  <a:hlinkClick r:id="rId7" action="ppaction://hlinksldjump"/>
                </p:cNvPr>
                <p:cNvSpPr/>
                <p:nvPr/>
              </p:nvSpPr>
              <p:spPr>
                <a:xfrm>
                  <a:off x="5245924" y="2901963"/>
                  <a:ext cx="1417320" cy="68580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a:t>
                  </a:r>
                  <a:br>
                    <a:rPr lang="en-US" sz="1350" dirty="0"/>
                  </a:br>
                  <a:r>
                    <a:rPr lang="en-US" sz="1350" dirty="0"/>
                    <a:t>Server</a:t>
                  </a:r>
                </a:p>
              </p:txBody>
            </p:sp>
            <p:sp>
              <p:nvSpPr>
                <p:cNvPr id="23" name="help_itda">
                  <a:hlinkClick r:id="rId8" action="ppaction://hlinksldjump"/>
                </p:cNvPr>
                <p:cNvSpPr>
                  <a:spLocks/>
                </p:cNvSpPr>
                <p:nvPr/>
              </p:nvSpPr>
              <p:spPr>
                <a:xfrm>
                  <a:off x="6460868"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7" name="Group 6"/>
              <p:cNvGrpSpPr/>
              <p:nvPr/>
            </p:nvGrpSpPr>
            <p:grpSpPr>
              <a:xfrm>
                <a:off x="3105755" y="2901963"/>
                <a:ext cx="1417320" cy="685800"/>
                <a:chOff x="3073180" y="2901963"/>
                <a:chExt cx="1417320" cy="685800"/>
              </a:xfrm>
            </p:grpSpPr>
            <p:sp>
              <p:nvSpPr>
                <p:cNvPr id="17" name="tsavm">
                  <a:hlinkClick r:id="rId9" action="ppaction://hlinksldjump"/>
                </p:cNvPr>
                <p:cNvSpPr/>
                <p:nvPr/>
              </p:nvSpPr>
              <p:spPr>
                <a:xfrm>
                  <a:off x="3073180" y="2901963"/>
                  <a:ext cx="1417320" cy="68580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22" name="help_tsavm">
                  <a:hlinkClick r:id="rId10" action="ppaction://hlinksldjump"/>
                </p:cNvPr>
                <p:cNvSpPr>
                  <a:spLocks/>
                </p:cNvSpPr>
                <p:nvPr/>
              </p:nvSpPr>
              <p:spPr>
                <a:xfrm>
                  <a:off x="4283857"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6" name="Group 5"/>
              <p:cNvGrpSpPr/>
              <p:nvPr/>
            </p:nvGrpSpPr>
            <p:grpSpPr>
              <a:xfrm>
                <a:off x="3227259" y="3458922"/>
                <a:ext cx="1417320" cy="685800"/>
                <a:chOff x="2932138" y="3422287"/>
                <a:chExt cx="1417320" cy="685800"/>
              </a:xfrm>
            </p:grpSpPr>
            <p:sp>
              <p:nvSpPr>
                <p:cNvPr id="18" name="syn">
                  <a:hlinkClick r:id="rId11" action="ppaction://hlinksldjump"/>
                </p:cNvPr>
                <p:cNvSpPr/>
                <p:nvPr/>
              </p:nvSpPr>
              <p:spPr>
                <a:xfrm>
                  <a:off x="2932138" y="3422287"/>
                  <a:ext cx="1417320" cy="685800"/>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Synthetic </a:t>
                  </a:r>
                  <a:br>
                    <a:rPr lang="en-US" sz="1350" dirty="0"/>
                  </a:br>
                  <a:r>
                    <a:rPr lang="en-US" sz="1350" dirty="0"/>
                    <a:t>Monitor</a:t>
                  </a:r>
                </a:p>
              </p:txBody>
            </p:sp>
            <p:sp>
              <p:nvSpPr>
                <p:cNvPr id="25" name="help_syn">
                  <a:hlinkClick r:id="rId12" action="ppaction://hlinksldjump"/>
                </p:cNvPr>
                <p:cNvSpPr>
                  <a:spLocks/>
                </p:cNvSpPr>
                <p:nvPr/>
              </p:nvSpPr>
              <p:spPr>
                <a:xfrm>
                  <a:off x="4145425" y="3434518"/>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 name="Group 4"/>
              <p:cNvGrpSpPr/>
              <p:nvPr/>
            </p:nvGrpSpPr>
            <p:grpSpPr>
              <a:xfrm>
                <a:off x="1221524" y="2901963"/>
                <a:ext cx="1417320" cy="685800"/>
                <a:chOff x="900438" y="2901963"/>
                <a:chExt cx="1417320" cy="685800"/>
              </a:xfrm>
            </p:grpSpPr>
            <p:sp>
              <p:nvSpPr>
                <p:cNvPr id="19" name="euem">
                  <a:hlinkClick r:id="rId13" action="ppaction://hlinksldjump"/>
                </p:cNvPr>
                <p:cNvSpPr/>
                <p:nvPr/>
              </p:nvSpPr>
              <p:spPr>
                <a:xfrm>
                  <a:off x="900438" y="2901963"/>
                  <a:ext cx="1417320" cy="68580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21" name="help_euem">
                  <a:hlinkClick r:id="rId14" action="ppaction://hlinksldjump"/>
                </p:cNvPr>
                <p:cNvSpPr>
                  <a:spLocks/>
                </p:cNvSpPr>
                <p:nvPr/>
              </p:nvSpPr>
              <p:spPr>
                <a:xfrm>
                  <a:off x="2110986"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nvGrpSpPr>
            <p:cNvPr id="37" name="Group_tsps"/>
            <p:cNvGrpSpPr/>
            <p:nvPr/>
          </p:nvGrpSpPr>
          <p:grpSpPr>
            <a:xfrm>
              <a:off x="3212559" y="1676313"/>
              <a:ext cx="1873398" cy="618308"/>
              <a:chOff x="3432529" y="536725"/>
              <a:chExt cx="1873398" cy="618308"/>
            </a:xfrm>
          </p:grpSpPr>
          <p:sp>
            <p:nvSpPr>
              <p:cNvPr id="20" name="tsps"/>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26" name="help_tsps">
                <a:hlinkClick r:id="rId15" action="ppaction://hlinksldjump"/>
              </p:cNvPr>
              <p:cNvSpPr/>
              <p:nvPr/>
            </p:nvSpPr>
            <p:spPr>
              <a:xfrm>
                <a:off x="5095646" y="57005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 name="Group 7"/>
            <p:cNvGrpSpPr/>
            <p:nvPr/>
          </p:nvGrpSpPr>
          <p:grpSpPr>
            <a:xfrm>
              <a:off x="6372701" y="1383129"/>
              <a:ext cx="912693" cy="997448"/>
              <a:chOff x="6336701" y="1311129"/>
              <a:chExt cx="912693" cy="997448"/>
            </a:xfrm>
          </p:grpSpPr>
          <p:pic>
            <p:nvPicPr>
              <p:cNvPr id="35" name="Picture 34"/>
              <p:cNvPicPr>
                <a:picLocks noChangeAspect="1"/>
              </p:cNvPicPr>
              <p:nvPr/>
            </p:nvPicPr>
            <p:blipFill>
              <a:blip r:embed="rId16"/>
              <a:stretch>
                <a:fillRect/>
              </a:stretch>
            </p:blipFill>
            <p:spPr>
              <a:xfrm>
                <a:off x="6773906" y="1572396"/>
                <a:ext cx="475488" cy="475488"/>
              </a:xfrm>
              <a:prstGeom prst="rect">
                <a:avLst/>
              </a:prstGeom>
            </p:spPr>
          </p:pic>
          <p:pic>
            <p:nvPicPr>
              <p:cNvPr id="32" name="Picture 31"/>
              <p:cNvPicPr>
                <a:picLocks noChangeAspect="1"/>
              </p:cNvPicPr>
              <p:nvPr/>
            </p:nvPicPr>
            <p:blipFill>
              <a:blip r:embed="rId17"/>
              <a:stretch>
                <a:fillRect/>
              </a:stretch>
            </p:blipFill>
            <p:spPr>
              <a:xfrm>
                <a:off x="6336701" y="1311129"/>
                <a:ext cx="472213" cy="472213"/>
              </a:xfrm>
              <a:prstGeom prst="rect">
                <a:avLst/>
              </a:prstGeom>
            </p:spPr>
          </p:pic>
          <p:pic>
            <p:nvPicPr>
              <p:cNvPr id="34" name="Picture 33"/>
              <p:cNvPicPr>
                <a:picLocks noChangeAspect="1"/>
              </p:cNvPicPr>
              <p:nvPr/>
            </p:nvPicPr>
            <p:blipFill>
              <a:blip r:embed="rId17"/>
              <a:stretch>
                <a:fillRect/>
              </a:stretch>
            </p:blipFill>
            <p:spPr>
              <a:xfrm>
                <a:off x="6336701" y="1836364"/>
                <a:ext cx="472213" cy="472213"/>
              </a:xfrm>
              <a:prstGeom prst="rect">
                <a:avLst/>
              </a:prstGeom>
            </p:spPr>
          </p:pic>
        </p:grpSp>
        <p:cxnSp>
          <p:nvCxnSpPr>
            <p:cNvPr id="44" name="Straight Connector 43"/>
            <p:cNvCxnSpPr>
              <a:stCxn id="20" idx="3"/>
            </p:cNvCxnSpPr>
            <p:nvPr/>
          </p:nvCxnSpPr>
          <p:spPr>
            <a:xfrm flipV="1">
              <a:off x="5085957" y="1977731"/>
              <a:ext cx="1185243"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992263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5000"/>
                                  </p:stCondLst>
                                  <p:childTnLst>
                                    <p:animEffect transition="out" filter="fade">
                                      <p:cBhvr>
                                        <p:cTn id="6" dur="3000"/>
                                        <p:tgtEl>
                                          <p:spTgt spid="2"/>
                                        </p:tgtEl>
                                      </p:cBhvr>
                                    </p:animEffect>
                                    <p:set>
                                      <p:cBhvr>
                                        <p:cTn id="7"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a:endCxn id="19" idx="0"/>
          </p:cNvCxnSpPr>
          <p:nvPr/>
        </p:nvCxnSpPr>
        <p:spPr>
          <a:xfrm flipH="1">
            <a:off x="1618139" y="1474009"/>
            <a:ext cx="2683239" cy="557765"/>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50" name="Group 49"/>
          <p:cNvGrpSpPr/>
          <p:nvPr/>
        </p:nvGrpSpPr>
        <p:grpSpPr>
          <a:xfrm>
            <a:off x="713232" y="1932137"/>
            <a:ext cx="1828087" cy="2759318"/>
            <a:chOff x="516528" y="1840523"/>
            <a:chExt cx="1828087" cy="2759318"/>
          </a:xfrm>
        </p:grpSpPr>
        <p:sp>
          <p:nvSpPr>
            <p:cNvPr id="51" name="Rounded Rectangle 50"/>
            <p:cNvSpPr/>
            <p:nvPr/>
          </p:nvSpPr>
          <p:spPr>
            <a:xfrm>
              <a:off x="516528" y="184052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52" name="Group 51"/>
            <p:cNvGrpSpPr/>
            <p:nvPr/>
          </p:nvGrpSpPr>
          <p:grpSpPr>
            <a:xfrm>
              <a:off x="607611" y="1937990"/>
              <a:ext cx="1645920" cy="2564385"/>
              <a:chOff x="607611" y="1748224"/>
              <a:chExt cx="1645920" cy="2564385"/>
            </a:xfrm>
          </p:grpSpPr>
          <p:grpSp>
            <p:nvGrpSpPr>
              <p:cNvPr id="53" name="Group 52"/>
              <p:cNvGrpSpPr/>
              <p:nvPr/>
            </p:nvGrpSpPr>
            <p:grpSpPr>
              <a:xfrm>
                <a:off x="607611" y="3763969"/>
                <a:ext cx="1645920" cy="548640"/>
                <a:chOff x="607611" y="3916368"/>
                <a:chExt cx="1645920" cy="548640"/>
              </a:xfrm>
            </p:grpSpPr>
            <p:sp>
              <p:nvSpPr>
                <p:cNvPr id="63" name="tsim">
                  <a:hlinkClick r:id="rId3" action="ppaction://hlinksldjump"/>
                </p:cNvPr>
                <p:cNvSpPr/>
                <p:nvPr/>
              </p:nvSpPr>
              <p:spPr>
                <a:xfrm>
                  <a:off x="607611" y="3916368"/>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4" name="help_tsim">
                  <a:hlinkClick r:id="rId4" action="ppaction://hlinksldjump"/>
                </p:cNvPr>
                <p:cNvSpPr>
                  <a:spLocks/>
                </p:cNvSpPr>
                <p:nvPr/>
              </p:nvSpPr>
              <p:spPr>
                <a:xfrm>
                  <a:off x="2029079" y="3933640"/>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4" name="Group 53"/>
              <p:cNvGrpSpPr/>
              <p:nvPr/>
            </p:nvGrpSpPr>
            <p:grpSpPr>
              <a:xfrm>
                <a:off x="607611" y="3092054"/>
                <a:ext cx="1645920" cy="548640"/>
                <a:chOff x="607611" y="3193654"/>
                <a:chExt cx="1645920" cy="548640"/>
              </a:xfrm>
            </p:grpSpPr>
            <p:sp>
              <p:nvSpPr>
                <p:cNvPr id="61" name="itda">
                  <a:hlinkClick r:id="rId5" action="ppaction://hlinksldjump"/>
                </p:cNvPr>
                <p:cNvSpPr/>
                <p:nvPr/>
              </p:nvSpPr>
              <p:spPr>
                <a:xfrm>
                  <a:off x="607611" y="31936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62" name="help_itda">
                  <a:hlinkClick r:id="rId6" action="ppaction://hlinksldjump"/>
                </p:cNvPr>
                <p:cNvSpPr>
                  <a:spLocks/>
                </p:cNvSpPr>
                <p:nvPr/>
              </p:nvSpPr>
              <p:spPr>
                <a:xfrm>
                  <a:off x="2029079" y="322264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5" name="Group 54"/>
              <p:cNvGrpSpPr/>
              <p:nvPr/>
            </p:nvGrpSpPr>
            <p:grpSpPr>
              <a:xfrm>
                <a:off x="607611" y="2420139"/>
                <a:ext cx="1645920" cy="548640"/>
                <a:chOff x="607611" y="2470939"/>
                <a:chExt cx="1645920" cy="548640"/>
              </a:xfrm>
            </p:grpSpPr>
            <p:sp>
              <p:nvSpPr>
                <p:cNvPr id="59" name="tsavm"/>
                <p:cNvSpPr/>
                <p:nvPr/>
              </p:nvSpPr>
              <p:spPr>
                <a:xfrm>
                  <a:off x="607611" y="24709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0" name="help_tsavm">
                  <a:hlinkClick r:id="rId7" action="ppaction://hlinksldjump"/>
                </p:cNvPr>
                <p:cNvSpPr>
                  <a:spLocks/>
                </p:cNvSpPr>
                <p:nvPr/>
              </p:nvSpPr>
              <p:spPr>
                <a:xfrm>
                  <a:off x="2029079" y="2488211"/>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607611" y="1748224"/>
                <a:ext cx="1645920" cy="548640"/>
                <a:chOff x="607611" y="1748224"/>
                <a:chExt cx="1645920" cy="548640"/>
              </a:xfrm>
            </p:grpSpPr>
            <p:sp>
              <p:nvSpPr>
                <p:cNvPr id="57" name="euem">
                  <a:hlinkClick r:id="rId8" action="ppaction://hlinksldjump"/>
                </p:cNvPr>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58" name="help_euem">
                  <a:hlinkClick r:id="rId9" action="ppaction://hlinksldjump"/>
                </p:cNvPr>
                <p:cNvSpPr>
                  <a:spLocks/>
                </p:cNvSpPr>
                <p:nvPr/>
              </p:nvSpPr>
              <p:spPr>
                <a:xfrm>
                  <a:off x="2029079" y="177721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Multitenancy</a:t>
            </a:r>
          </a:p>
        </p:txBody>
      </p:sp>
      <p:sp>
        <p:nvSpPr>
          <p:cNvPr id="4" name="Rectangle 3"/>
          <p:cNvSpPr/>
          <p:nvPr/>
        </p:nvSpPr>
        <p:spPr>
          <a:xfrm>
            <a:off x="6370429" y="193133"/>
            <a:ext cx="948970" cy="246221"/>
          </a:xfrm>
          <a:prstGeom prst="rect">
            <a:avLst/>
          </a:prstGeom>
        </p:spPr>
        <p:txBody>
          <a:bodyPr wrap="square">
            <a:spAutoFit/>
          </a:bodyPr>
          <a:lstStyle/>
          <a:p>
            <a:r>
              <a:rPr lang="en-US" sz="1000" dirty="0"/>
              <a:t>Tenant Users</a:t>
            </a:r>
          </a:p>
        </p:txBody>
      </p:sp>
      <p:cxnSp>
        <p:nvCxnSpPr>
          <p:cNvPr id="13" name="Straight Connector 12"/>
          <p:cNvCxnSpPr>
            <a:endCxn id="69" idx="0"/>
          </p:cNvCxnSpPr>
          <p:nvPr/>
        </p:nvCxnSpPr>
        <p:spPr>
          <a:xfrm>
            <a:off x="4301379" y="1474009"/>
            <a:ext cx="0" cy="458128"/>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endCxn id="83" idx="0"/>
          </p:cNvCxnSpPr>
          <p:nvPr/>
        </p:nvCxnSpPr>
        <p:spPr>
          <a:xfrm>
            <a:off x="4301379" y="1474009"/>
            <a:ext cx="2683238" cy="458128"/>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37" name="Group_tsps"/>
          <p:cNvGrpSpPr/>
          <p:nvPr/>
        </p:nvGrpSpPr>
        <p:grpSpPr>
          <a:xfrm>
            <a:off x="3364679" y="761917"/>
            <a:ext cx="1873398" cy="618308"/>
            <a:chOff x="3432529" y="536725"/>
            <a:chExt cx="1873398" cy="618308"/>
          </a:xfrm>
        </p:grpSpPr>
        <p:sp>
          <p:nvSpPr>
            <p:cNvPr id="20" name="tsps">
              <a:hlinkClick r:id="rId10" action="ppaction://hlinksldjump"/>
            </p:cNvPr>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26" name="help_tsps">
              <a:hlinkClick r:id="rId11" action="ppaction://hlinksldjump"/>
            </p:cNvPr>
            <p:cNvSpPr/>
            <p:nvPr/>
          </p:nvSpPr>
          <p:spPr>
            <a:xfrm>
              <a:off x="5094137" y="56804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 name="Group 7"/>
          <p:cNvGrpSpPr/>
          <p:nvPr/>
        </p:nvGrpSpPr>
        <p:grpSpPr>
          <a:xfrm>
            <a:off x="6372701" y="468733"/>
            <a:ext cx="912693" cy="997448"/>
            <a:chOff x="6336701" y="1311129"/>
            <a:chExt cx="912693" cy="997448"/>
          </a:xfrm>
        </p:grpSpPr>
        <p:pic>
          <p:nvPicPr>
            <p:cNvPr id="35" name="Picture 34"/>
            <p:cNvPicPr>
              <a:picLocks noChangeAspect="1"/>
            </p:cNvPicPr>
            <p:nvPr/>
          </p:nvPicPr>
          <p:blipFill>
            <a:blip r:embed="rId12"/>
            <a:stretch>
              <a:fillRect/>
            </a:stretch>
          </p:blipFill>
          <p:spPr>
            <a:xfrm>
              <a:off x="6773906" y="1572396"/>
              <a:ext cx="475488" cy="475488"/>
            </a:xfrm>
            <a:prstGeom prst="rect">
              <a:avLst/>
            </a:prstGeom>
          </p:spPr>
        </p:pic>
        <p:pic>
          <p:nvPicPr>
            <p:cNvPr id="32" name="Picture 31"/>
            <p:cNvPicPr>
              <a:picLocks noChangeAspect="1"/>
            </p:cNvPicPr>
            <p:nvPr/>
          </p:nvPicPr>
          <p:blipFill>
            <a:blip r:embed="rId13"/>
            <a:stretch>
              <a:fillRect/>
            </a:stretch>
          </p:blipFill>
          <p:spPr>
            <a:xfrm>
              <a:off x="6336701" y="1311129"/>
              <a:ext cx="472213" cy="472213"/>
            </a:xfrm>
            <a:prstGeom prst="rect">
              <a:avLst/>
            </a:prstGeom>
          </p:spPr>
        </p:pic>
        <p:pic>
          <p:nvPicPr>
            <p:cNvPr id="34" name="Picture 33"/>
            <p:cNvPicPr>
              <a:picLocks noChangeAspect="1"/>
            </p:cNvPicPr>
            <p:nvPr/>
          </p:nvPicPr>
          <p:blipFill>
            <a:blip r:embed="rId13"/>
            <a:stretch>
              <a:fillRect/>
            </a:stretch>
          </p:blipFill>
          <p:spPr>
            <a:xfrm>
              <a:off x="6336701" y="1836364"/>
              <a:ext cx="472213" cy="472213"/>
            </a:xfrm>
            <a:prstGeom prst="rect">
              <a:avLst/>
            </a:prstGeom>
          </p:spPr>
        </p:pic>
      </p:grpSp>
      <p:cxnSp>
        <p:nvCxnSpPr>
          <p:cNvPr id="44" name="Straight Connector 43"/>
          <p:cNvCxnSpPr>
            <a:stCxn id="20" idx="3"/>
          </p:cNvCxnSpPr>
          <p:nvPr/>
        </p:nvCxnSpPr>
        <p:spPr>
          <a:xfrm>
            <a:off x="5238077" y="1071071"/>
            <a:ext cx="1132352" cy="0"/>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nvGrpSpPr>
          <p:cNvPr id="90" name="Group 89"/>
          <p:cNvGrpSpPr/>
          <p:nvPr/>
        </p:nvGrpSpPr>
        <p:grpSpPr>
          <a:xfrm>
            <a:off x="3387335" y="1932137"/>
            <a:ext cx="1828087" cy="2759318"/>
            <a:chOff x="3076491" y="1844631"/>
            <a:chExt cx="1828087" cy="2759318"/>
          </a:xfrm>
        </p:grpSpPr>
        <p:sp>
          <p:nvSpPr>
            <p:cNvPr id="69" name="Rounded Rectangle 68"/>
            <p:cNvSpPr/>
            <p:nvPr/>
          </p:nvSpPr>
          <p:spPr>
            <a:xfrm>
              <a:off x="3076491" y="1844631"/>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70" name="Group 69"/>
            <p:cNvGrpSpPr/>
            <p:nvPr/>
          </p:nvGrpSpPr>
          <p:grpSpPr>
            <a:xfrm>
              <a:off x="3167574" y="1942098"/>
              <a:ext cx="1645920" cy="2564385"/>
              <a:chOff x="607611" y="1748224"/>
              <a:chExt cx="1645920" cy="2564385"/>
            </a:xfrm>
          </p:grpSpPr>
          <p:sp>
            <p:nvSpPr>
              <p:cNvPr id="81"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79"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7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75"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grpSp>
        <p:nvGrpSpPr>
          <p:cNvPr id="89" name="Group 88"/>
          <p:cNvGrpSpPr/>
          <p:nvPr/>
        </p:nvGrpSpPr>
        <p:grpSpPr>
          <a:xfrm>
            <a:off x="6070573" y="1932137"/>
            <a:ext cx="1828087" cy="2759318"/>
            <a:chOff x="5883005" y="1838353"/>
            <a:chExt cx="1828087" cy="2759318"/>
          </a:xfrm>
        </p:grpSpPr>
        <p:sp>
          <p:nvSpPr>
            <p:cNvPr id="83" name="Rounded Rectangle 82"/>
            <p:cNvSpPr/>
            <p:nvPr/>
          </p:nvSpPr>
          <p:spPr>
            <a:xfrm>
              <a:off x="5883005" y="183835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84" name="Group 83"/>
            <p:cNvGrpSpPr/>
            <p:nvPr/>
          </p:nvGrpSpPr>
          <p:grpSpPr>
            <a:xfrm>
              <a:off x="5974088" y="1935820"/>
              <a:ext cx="1645920" cy="2564385"/>
              <a:chOff x="607611" y="1748224"/>
              <a:chExt cx="1645920" cy="2564385"/>
            </a:xfrm>
          </p:grpSpPr>
          <p:sp>
            <p:nvSpPr>
              <p:cNvPr id="85"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86"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8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88"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sp>
        <p:nvSpPr>
          <p:cNvPr id="96" name="Rectangle 95"/>
          <p:cNvSpPr/>
          <p:nvPr/>
        </p:nvSpPr>
        <p:spPr>
          <a:xfrm>
            <a:off x="2082129" y="1586989"/>
            <a:ext cx="948970" cy="246221"/>
          </a:xfrm>
          <a:prstGeom prst="rect">
            <a:avLst/>
          </a:prstGeom>
        </p:spPr>
        <p:txBody>
          <a:bodyPr wrap="square">
            <a:spAutoFit/>
          </a:bodyPr>
          <a:lstStyle/>
          <a:p>
            <a:r>
              <a:rPr lang="en-US" sz="1000" dirty="0"/>
              <a:t>Tenant </a:t>
            </a:r>
            <a:r>
              <a:rPr lang="he-IL" sz="1000" dirty="0"/>
              <a:t>1</a:t>
            </a:r>
            <a:endParaRPr lang="en-US" sz="1000" dirty="0"/>
          </a:p>
        </p:txBody>
      </p:sp>
      <p:sp>
        <p:nvSpPr>
          <p:cNvPr id="97" name="Rectangle 96"/>
          <p:cNvSpPr/>
          <p:nvPr/>
        </p:nvSpPr>
        <p:spPr>
          <a:xfrm>
            <a:off x="4259481" y="1586989"/>
            <a:ext cx="948970" cy="246221"/>
          </a:xfrm>
          <a:prstGeom prst="rect">
            <a:avLst/>
          </a:prstGeom>
        </p:spPr>
        <p:txBody>
          <a:bodyPr wrap="square">
            <a:spAutoFit/>
          </a:bodyPr>
          <a:lstStyle/>
          <a:p>
            <a:r>
              <a:rPr lang="en-US" sz="1000" dirty="0"/>
              <a:t>Tenant </a:t>
            </a:r>
            <a:r>
              <a:rPr lang="he-IL" sz="1000" dirty="0"/>
              <a:t>2</a:t>
            </a:r>
            <a:endParaRPr lang="en-US" sz="1000" dirty="0"/>
          </a:p>
        </p:txBody>
      </p:sp>
      <p:sp>
        <p:nvSpPr>
          <p:cNvPr id="98" name="Rectangle 97"/>
          <p:cNvSpPr/>
          <p:nvPr/>
        </p:nvSpPr>
        <p:spPr>
          <a:xfrm>
            <a:off x="6128069" y="1586989"/>
            <a:ext cx="948970" cy="246221"/>
          </a:xfrm>
          <a:prstGeom prst="rect">
            <a:avLst/>
          </a:prstGeom>
        </p:spPr>
        <p:txBody>
          <a:bodyPr wrap="square">
            <a:spAutoFit/>
          </a:bodyPr>
          <a:lstStyle/>
          <a:p>
            <a:r>
              <a:rPr lang="en-US" sz="1000" dirty="0"/>
              <a:t>Tenant </a:t>
            </a:r>
            <a:r>
              <a:rPr lang="he-IL" sz="1000" dirty="0"/>
              <a:t>3</a:t>
            </a:r>
            <a:endParaRPr lang="en-US" sz="1000" dirty="0"/>
          </a:p>
        </p:txBody>
      </p:sp>
      <p:sp>
        <p:nvSpPr>
          <p:cNvPr id="65" name="Rounded Rectangular Callout 64"/>
          <p:cNvSpPr/>
          <p:nvPr/>
        </p:nvSpPr>
        <p:spPr>
          <a:xfrm>
            <a:off x="2332176" y="783229"/>
            <a:ext cx="2669525" cy="998481"/>
          </a:xfrm>
          <a:prstGeom prst="wedgeRoundRectCallout">
            <a:avLst>
              <a:gd name="adj1" fmla="val -50661"/>
              <a:gd name="adj2" fmla="val 74660"/>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t>The Analyzer organizes traffic data acquired from the Real User Collector component into segments, processes it, and provides usable information.</a:t>
            </a:r>
          </a:p>
        </p:txBody>
      </p:sp>
    </p:spTree>
    <p:extLst>
      <p:ext uri="{BB962C8B-B14F-4D97-AF65-F5344CB8AC3E}">
        <p14:creationId xmlns:p14="http://schemas.microsoft.com/office/powerpoint/2010/main" val="40207164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a:endCxn id="19" idx="0"/>
          </p:cNvCxnSpPr>
          <p:nvPr/>
        </p:nvCxnSpPr>
        <p:spPr>
          <a:xfrm flipH="1">
            <a:off x="1618139" y="1474009"/>
            <a:ext cx="2683239" cy="557765"/>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51" name="Group 50"/>
          <p:cNvGrpSpPr/>
          <p:nvPr/>
        </p:nvGrpSpPr>
        <p:grpSpPr>
          <a:xfrm>
            <a:off x="713232" y="1932137"/>
            <a:ext cx="1828087" cy="2759318"/>
            <a:chOff x="516528" y="1840523"/>
            <a:chExt cx="1828087" cy="2759318"/>
          </a:xfrm>
        </p:grpSpPr>
        <p:sp>
          <p:nvSpPr>
            <p:cNvPr id="52" name="Rounded Rectangle 51"/>
            <p:cNvSpPr/>
            <p:nvPr/>
          </p:nvSpPr>
          <p:spPr>
            <a:xfrm>
              <a:off x="516528" y="184052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53" name="Group 52"/>
            <p:cNvGrpSpPr/>
            <p:nvPr/>
          </p:nvGrpSpPr>
          <p:grpSpPr>
            <a:xfrm>
              <a:off x="607611" y="1937990"/>
              <a:ext cx="1645920" cy="2564385"/>
              <a:chOff x="607611" y="1748224"/>
              <a:chExt cx="1645920" cy="2564385"/>
            </a:xfrm>
          </p:grpSpPr>
          <p:grpSp>
            <p:nvGrpSpPr>
              <p:cNvPr id="54" name="Group 53"/>
              <p:cNvGrpSpPr/>
              <p:nvPr/>
            </p:nvGrpSpPr>
            <p:grpSpPr>
              <a:xfrm>
                <a:off x="607611" y="3763969"/>
                <a:ext cx="1645920" cy="548640"/>
                <a:chOff x="607611" y="3916368"/>
                <a:chExt cx="1645920" cy="548640"/>
              </a:xfrm>
            </p:grpSpPr>
            <p:sp>
              <p:nvSpPr>
                <p:cNvPr id="64" name="tsim">
                  <a:hlinkClick r:id="rId3" action="ppaction://hlinksldjump"/>
                </p:cNvPr>
                <p:cNvSpPr/>
                <p:nvPr/>
              </p:nvSpPr>
              <p:spPr>
                <a:xfrm>
                  <a:off x="607611" y="3916368"/>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5" name="help_tsim">
                  <a:hlinkClick r:id="rId4" action="ppaction://hlinksldjump"/>
                </p:cNvPr>
                <p:cNvSpPr>
                  <a:spLocks/>
                </p:cNvSpPr>
                <p:nvPr/>
              </p:nvSpPr>
              <p:spPr>
                <a:xfrm>
                  <a:off x="2029079" y="3933640"/>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5" name="Group 54"/>
              <p:cNvGrpSpPr/>
              <p:nvPr/>
            </p:nvGrpSpPr>
            <p:grpSpPr>
              <a:xfrm>
                <a:off x="607611" y="3092054"/>
                <a:ext cx="1645920" cy="548640"/>
                <a:chOff x="607611" y="3193654"/>
                <a:chExt cx="1645920" cy="548640"/>
              </a:xfrm>
            </p:grpSpPr>
            <p:sp>
              <p:nvSpPr>
                <p:cNvPr id="62" name="itda">
                  <a:hlinkClick r:id="rId5" action="ppaction://hlinksldjump"/>
                </p:cNvPr>
                <p:cNvSpPr/>
                <p:nvPr/>
              </p:nvSpPr>
              <p:spPr>
                <a:xfrm>
                  <a:off x="607611" y="31936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63" name="help_itda">
                  <a:hlinkClick r:id="rId6" action="ppaction://hlinksldjump"/>
                </p:cNvPr>
                <p:cNvSpPr>
                  <a:spLocks/>
                </p:cNvSpPr>
                <p:nvPr/>
              </p:nvSpPr>
              <p:spPr>
                <a:xfrm>
                  <a:off x="2029079" y="322264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607611" y="2420139"/>
                <a:ext cx="1645920" cy="548640"/>
                <a:chOff x="607611" y="2470939"/>
                <a:chExt cx="1645920" cy="548640"/>
              </a:xfrm>
            </p:grpSpPr>
            <p:sp>
              <p:nvSpPr>
                <p:cNvPr id="60" name="tsavm">
                  <a:hlinkClick r:id="rId7" action="ppaction://hlinksldjump"/>
                </p:cNvPr>
                <p:cNvSpPr/>
                <p:nvPr/>
              </p:nvSpPr>
              <p:spPr>
                <a:xfrm>
                  <a:off x="607611" y="24709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1" name="help_tsavm">
                  <a:hlinkClick r:id="rId8" action="ppaction://hlinksldjump"/>
                </p:cNvPr>
                <p:cNvSpPr>
                  <a:spLocks/>
                </p:cNvSpPr>
                <p:nvPr/>
              </p:nvSpPr>
              <p:spPr>
                <a:xfrm>
                  <a:off x="2029079" y="2488211"/>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7" name="Group 56"/>
              <p:cNvGrpSpPr/>
              <p:nvPr/>
            </p:nvGrpSpPr>
            <p:grpSpPr>
              <a:xfrm>
                <a:off x="607611" y="1748224"/>
                <a:ext cx="1645920" cy="548640"/>
                <a:chOff x="607611" y="1748224"/>
                <a:chExt cx="1645920" cy="548640"/>
              </a:xfrm>
            </p:grpSpPr>
            <p:sp>
              <p:nvSpPr>
                <p:cNvPr id="58" name="euem">
                  <a:hlinkClick r:id="rId9" action="ppaction://hlinksldjump"/>
                </p:cNvPr>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59" name="help_euem">
                  <a:hlinkClick r:id="rId10" action="ppaction://hlinksldjump"/>
                </p:cNvPr>
                <p:cNvSpPr>
                  <a:spLocks/>
                </p:cNvSpPr>
                <p:nvPr/>
              </p:nvSpPr>
              <p:spPr>
                <a:xfrm>
                  <a:off x="2029079" y="177721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Multitenancy</a:t>
            </a:r>
          </a:p>
        </p:txBody>
      </p:sp>
      <p:sp>
        <p:nvSpPr>
          <p:cNvPr id="4" name="Rectangle 3"/>
          <p:cNvSpPr/>
          <p:nvPr/>
        </p:nvSpPr>
        <p:spPr>
          <a:xfrm>
            <a:off x="6370429" y="193133"/>
            <a:ext cx="948970" cy="246221"/>
          </a:xfrm>
          <a:prstGeom prst="rect">
            <a:avLst/>
          </a:prstGeom>
        </p:spPr>
        <p:txBody>
          <a:bodyPr wrap="square">
            <a:spAutoFit/>
          </a:bodyPr>
          <a:lstStyle/>
          <a:p>
            <a:r>
              <a:rPr lang="en-US" sz="1000" dirty="0"/>
              <a:t>Tenant Users</a:t>
            </a:r>
          </a:p>
        </p:txBody>
      </p:sp>
      <p:cxnSp>
        <p:nvCxnSpPr>
          <p:cNvPr id="13" name="Straight Connector 12"/>
          <p:cNvCxnSpPr>
            <a:endCxn id="69" idx="0"/>
          </p:cNvCxnSpPr>
          <p:nvPr/>
        </p:nvCxnSpPr>
        <p:spPr>
          <a:xfrm>
            <a:off x="4301379" y="1474009"/>
            <a:ext cx="0" cy="458128"/>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endCxn id="83" idx="0"/>
          </p:cNvCxnSpPr>
          <p:nvPr/>
        </p:nvCxnSpPr>
        <p:spPr>
          <a:xfrm>
            <a:off x="4301379" y="1474009"/>
            <a:ext cx="2683238" cy="458128"/>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37" name="Group_tsps"/>
          <p:cNvGrpSpPr/>
          <p:nvPr/>
        </p:nvGrpSpPr>
        <p:grpSpPr>
          <a:xfrm>
            <a:off x="3364679" y="761917"/>
            <a:ext cx="1873398" cy="618308"/>
            <a:chOff x="3432529" y="536725"/>
            <a:chExt cx="1873398" cy="618308"/>
          </a:xfrm>
        </p:grpSpPr>
        <p:sp>
          <p:nvSpPr>
            <p:cNvPr id="20" name="tsps">
              <a:hlinkClick r:id="rId11" action="ppaction://hlinksldjump"/>
            </p:cNvPr>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26" name="help_tsps">
              <a:hlinkClick r:id="rId12" action="ppaction://hlinksldjump"/>
            </p:cNvPr>
            <p:cNvSpPr/>
            <p:nvPr/>
          </p:nvSpPr>
          <p:spPr>
            <a:xfrm>
              <a:off x="5094137" y="56804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 name="Group 7"/>
          <p:cNvGrpSpPr/>
          <p:nvPr/>
        </p:nvGrpSpPr>
        <p:grpSpPr>
          <a:xfrm>
            <a:off x="6372701" y="468733"/>
            <a:ext cx="912693" cy="997448"/>
            <a:chOff x="6336701" y="1311129"/>
            <a:chExt cx="912693" cy="997448"/>
          </a:xfrm>
        </p:grpSpPr>
        <p:pic>
          <p:nvPicPr>
            <p:cNvPr id="35" name="Picture 34"/>
            <p:cNvPicPr>
              <a:picLocks noChangeAspect="1"/>
            </p:cNvPicPr>
            <p:nvPr/>
          </p:nvPicPr>
          <p:blipFill>
            <a:blip r:embed="rId13"/>
            <a:stretch>
              <a:fillRect/>
            </a:stretch>
          </p:blipFill>
          <p:spPr>
            <a:xfrm>
              <a:off x="6773906" y="1572396"/>
              <a:ext cx="475488" cy="475488"/>
            </a:xfrm>
            <a:prstGeom prst="rect">
              <a:avLst/>
            </a:prstGeom>
          </p:spPr>
        </p:pic>
        <p:pic>
          <p:nvPicPr>
            <p:cNvPr id="32" name="Picture 31"/>
            <p:cNvPicPr>
              <a:picLocks noChangeAspect="1"/>
            </p:cNvPicPr>
            <p:nvPr/>
          </p:nvPicPr>
          <p:blipFill>
            <a:blip r:embed="rId14"/>
            <a:stretch>
              <a:fillRect/>
            </a:stretch>
          </p:blipFill>
          <p:spPr>
            <a:xfrm>
              <a:off x="6336701" y="1311129"/>
              <a:ext cx="472213" cy="472213"/>
            </a:xfrm>
            <a:prstGeom prst="rect">
              <a:avLst/>
            </a:prstGeom>
          </p:spPr>
        </p:pic>
        <p:pic>
          <p:nvPicPr>
            <p:cNvPr id="34" name="Picture 33"/>
            <p:cNvPicPr>
              <a:picLocks noChangeAspect="1"/>
            </p:cNvPicPr>
            <p:nvPr/>
          </p:nvPicPr>
          <p:blipFill>
            <a:blip r:embed="rId14"/>
            <a:stretch>
              <a:fillRect/>
            </a:stretch>
          </p:blipFill>
          <p:spPr>
            <a:xfrm>
              <a:off x="6336701" y="1836364"/>
              <a:ext cx="472213" cy="472213"/>
            </a:xfrm>
            <a:prstGeom prst="rect">
              <a:avLst/>
            </a:prstGeom>
          </p:spPr>
        </p:pic>
      </p:grpSp>
      <p:cxnSp>
        <p:nvCxnSpPr>
          <p:cNvPr id="44" name="Straight Connector 43"/>
          <p:cNvCxnSpPr/>
          <p:nvPr/>
        </p:nvCxnSpPr>
        <p:spPr>
          <a:xfrm flipV="1">
            <a:off x="5330953" y="1063335"/>
            <a:ext cx="1127815"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nvGrpSpPr>
          <p:cNvPr id="90" name="Group 89"/>
          <p:cNvGrpSpPr/>
          <p:nvPr/>
        </p:nvGrpSpPr>
        <p:grpSpPr>
          <a:xfrm>
            <a:off x="3387335" y="1932137"/>
            <a:ext cx="1828087" cy="2759318"/>
            <a:chOff x="3076491" y="1844631"/>
            <a:chExt cx="1828087" cy="2759318"/>
          </a:xfrm>
        </p:grpSpPr>
        <p:sp>
          <p:nvSpPr>
            <p:cNvPr id="69" name="Rounded Rectangle 68"/>
            <p:cNvSpPr/>
            <p:nvPr/>
          </p:nvSpPr>
          <p:spPr>
            <a:xfrm>
              <a:off x="3076491" y="1844631"/>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70" name="Group 69"/>
            <p:cNvGrpSpPr/>
            <p:nvPr/>
          </p:nvGrpSpPr>
          <p:grpSpPr>
            <a:xfrm>
              <a:off x="3167574" y="1942098"/>
              <a:ext cx="1645920" cy="2564385"/>
              <a:chOff x="607611" y="1748224"/>
              <a:chExt cx="1645920" cy="2564385"/>
            </a:xfrm>
          </p:grpSpPr>
          <p:sp>
            <p:nvSpPr>
              <p:cNvPr id="81"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79"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7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75"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grpSp>
        <p:nvGrpSpPr>
          <p:cNvPr id="89" name="Group 88"/>
          <p:cNvGrpSpPr/>
          <p:nvPr/>
        </p:nvGrpSpPr>
        <p:grpSpPr>
          <a:xfrm>
            <a:off x="6070573" y="1932137"/>
            <a:ext cx="1828087" cy="2759318"/>
            <a:chOff x="5883005" y="1838353"/>
            <a:chExt cx="1828087" cy="2759318"/>
          </a:xfrm>
        </p:grpSpPr>
        <p:sp>
          <p:nvSpPr>
            <p:cNvPr id="83" name="Rounded Rectangle 82"/>
            <p:cNvSpPr/>
            <p:nvPr/>
          </p:nvSpPr>
          <p:spPr>
            <a:xfrm>
              <a:off x="5883005" y="183835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84" name="Group 83"/>
            <p:cNvGrpSpPr/>
            <p:nvPr/>
          </p:nvGrpSpPr>
          <p:grpSpPr>
            <a:xfrm>
              <a:off x="5974088" y="1935820"/>
              <a:ext cx="1645920" cy="2564385"/>
              <a:chOff x="607611" y="1748224"/>
              <a:chExt cx="1645920" cy="2564385"/>
            </a:xfrm>
          </p:grpSpPr>
          <p:sp>
            <p:nvSpPr>
              <p:cNvPr id="85"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86"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8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88"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sp>
        <p:nvSpPr>
          <p:cNvPr id="96" name="Rectangle 95"/>
          <p:cNvSpPr/>
          <p:nvPr/>
        </p:nvSpPr>
        <p:spPr>
          <a:xfrm>
            <a:off x="2082129" y="1586989"/>
            <a:ext cx="948970" cy="246221"/>
          </a:xfrm>
          <a:prstGeom prst="rect">
            <a:avLst/>
          </a:prstGeom>
        </p:spPr>
        <p:txBody>
          <a:bodyPr wrap="square">
            <a:spAutoFit/>
          </a:bodyPr>
          <a:lstStyle/>
          <a:p>
            <a:r>
              <a:rPr lang="en-US" sz="1000" dirty="0"/>
              <a:t>Tenant </a:t>
            </a:r>
            <a:r>
              <a:rPr lang="he-IL" sz="1000" dirty="0"/>
              <a:t>1</a:t>
            </a:r>
            <a:endParaRPr lang="en-US" sz="1000" dirty="0"/>
          </a:p>
        </p:txBody>
      </p:sp>
      <p:sp>
        <p:nvSpPr>
          <p:cNvPr id="97" name="Rectangle 96"/>
          <p:cNvSpPr/>
          <p:nvPr/>
        </p:nvSpPr>
        <p:spPr>
          <a:xfrm>
            <a:off x="4259481" y="1586989"/>
            <a:ext cx="948970" cy="246221"/>
          </a:xfrm>
          <a:prstGeom prst="rect">
            <a:avLst/>
          </a:prstGeom>
        </p:spPr>
        <p:txBody>
          <a:bodyPr wrap="square">
            <a:spAutoFit/>
          </a:bodyPr>
          <a:lstStyle/>
          <a:p>
            <a:r>
              <a:rPr lang="en-US" sz="1000" dirty="0"/>
              <a:t>Tenant </a:t>
            </a:r>
            <a:r>
              <a:rPr lang="he-IL" sz="1000" dirty="0"/>
              <a:t>2</a:t>
            </a:r>
            <a:endParaRPr lang="en-US" sz="1000" dirty="0"/>
          </a:p>
        </p:txBody>
      </p:sp>
      <p:sp>
        <p:nvSpPr>
          <p:cNvPr id="98" name="Rectangle 97"/>
          <p:cNvSpPr/>
          <p:nvPr/>
        </p:nvSpPr>
        <p:spPr>
          <a:xfrm>
            <a:off x="6128069" y="1586989"/>
            <a:ext cx="948970" cy="246221"/>
          </a:xfrm>
          <a:prstGeom prst="rect">
            <a:avLst/>
          </a:prstGeom>
        </p:spPr>
        <p:txBody>
          <a:bodyPr wrap="square">
            <a:spAutoFit/>
          </a:bodyPr>
          <a:lstStyle/>
          <a:p>
            <a:r>
              <a:rPr lang="en-US" sz="1000" dirty="0"/>
              <a:t>Tenant </a:t>
            </a:r>
            <a:r>
              <a:rPr lang="he-IL" sz="1000" dirty="0"/>
              <a:t>3</a:t>
            </a:r>
            <a:endParaRPr lang="en-US" sz="1000" dirty="0"/>
          </a:p>
        </p:txBody>
      </p:sp>
      <p:sp>
        <p:nvSpPr>
          <p:cNvPr id="50" name="Rounded Rectangular Callout 49"/>
          <p:cNvSpPr/>
          <p:nvPr/>
        </p:nvSpPr>
        <p:spPr>
          <a:xfrm>
            <a:off x="2324504" y="1432936"/>
            <a:ext cx="2669525" cy="1106110"/>
          </a:xfrm>
          <a:prstGeom prst="wedgeRoundRectCallout">
            <a:avLst>
              <a:gd name="adj1" fmla="val -50364"/>
              <a:gd name="adj2" fmla="val 63565"/>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Each App Visibility portal can support a single tenant or </a:t>
            </a:r>
            <a:r>
              <a:rPr lang="en-US" sz="1200" dirty="0" err="1"/>
              <a:t>BmcRealm</a:t>
            </a:r>
            <a:r>
              <a:rPr lang="en-US" sz="1200" dirty="0"/>
              <a:t> only, and all App Visibility server components (collectors and proxies) must be dedicated to that tenant.</a:t>
            </a:r>
          </a:p>
        </p:txBody>
      </p:sp>
    </p:spTree>
    <p:extLst>
      <p:ext uri="{BB962C8B-B14F-4D97-AF65-F5344CB8AC3E}">
        <p14:creationId xmlns:p14="http://schemas.microsoft.com/office/powerpoint/2010/main" val="41014589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a:endCxn id="19" idx="0"/>
          </p:cNvCxnSpPr>
          <p:nvPr/>
        </p:nvCxnSpPr>
        <p:spPr>
          <a:xfrm flipH="1">
            <a:off x="1618139" y="1474009"/>
            <a:ext cx="2683239" cy="557765"/>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50" name="Group 49"/>
          <p:cNvGrpSpPr/>
          <p:nvPr/>
        </p:nvGrpSpPr>
        <p:grpSpPr>
          <a:xfrm>
            <a:off x="713232" y="1932137"/>
            <a:ext cx="1828087" cy="2759318"/>
            <a:chOff x="516528" y="1840523"/>
            <a:chExt cx="1828087" cy="2759318"/>
          </a:xfrm>
        </p:grpSpPr>
        <p:sp>
          <p:nvSpPr>
            <p:cNvPr id="51" name="Rounded Rectangle 50"/>
            <p:cNvSpPr/>
            <p:nvPr/>
          </p:nvSpPr>
          <p:spPr>
            <a:xfrm>
              <a:off x="516528" y="184052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52" name="Group 51"/>
            <p:cNvGrpSpPr/>
            <p:nvPr/>
          </p:nvGrpSpPr>
          <p:grpSpPr>
            <a:xfrm>
              <a:off x="607611" y="1937990"/>
              <a:ext cx="1645920" cy="2564385"/>
              <a:chOff x="607611" y="1748224"/>
              <a:chExt cx="1645920" cy="2564385"/>
            </a:xfrm>
          </p:grpSpPr>
          <p:grpSp>
            <p:nvGrpSpPr>
              <p:cNvPr id="53" name="Group 52"/>
              <p:cNvGrpSpPr/>
              <p:nvPr/>
            </p:nvGrpSpPr>
            <p:grpSpPr>
              <a:xfrm>
                <a:off x="607611" y="3763969"/>
                <a:ext cx="1645920" cy="548640"/>
                <a:chOff x="607611" y="3916368"/>
                <a:chExt cx="1645920" cy="548640"/>
              </a:xfrm>
            </p:grpSpPr>
            <p:sp>
              <p:nvSpPr>
                <p:cNvPr id="63" name="tsim">
                  <a:hlinkClick r:id="rId3" action="ppaction://hlinksldjump"/>
                </p:cNvPr>
                <p:cNvSpPr/>
                <p:nvPr/>
              </p:nvSpPr>
              <p:spPr>
                <a:xfrm>
                  <a:off x="607611" y="3916368"/>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4" name="help_tsim">
                  <a:hlinkClick r:id="rId4" action="ppaction://hlinksldjump"/>
                </p:cNvPr>
                <p:cNvSpPr>
                  <a:spLocks/>
                </p:cNvSpPr>
                <p:nvPr/>
              </p:nvSpPr>
              <p:spPr>
                <a:xfrm>
                  <a:off x="2029079" y="3933640"/>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4" name="Group 53"/>
              <p:cNvGrpSpPr/>
              <p:nvPr/>
            </p:nvGrpSpPr>
            <p:grpSpPr>
              <a:xfrm>
                <a:off x="607611" y="3092054"/>
                <a:ext cx="1645920" cy="548640"/>
                <a:chOff x="607611" y="3193654"/>
                <a:chExt cx="1645920" cy="548640"/>
              </a:xfrm>
            </p:grpSpPr>
            <p:sp>
              <p:nvSpPr>
                <p:cNvPr id="61" name="itda">
                  <a:hlinkClick r:id="rId5" action="ppaction://hlinksldjump"/>
                </p:cNvPr>
                <p:cNvSpPr/>
                <p:nvPr/>
              </p:nvSpPr>
              <p:spPr>
                <a:xfrm>
                  <a:off x="607611" y="31936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62" name="help_itda">
                  <a:hlinkClick r:id="rId6" action="ppaction://hlinksldjump"/>
                </p:cNvPr>
                <p:cNvSpPr>
                  <a:spLocks/>
                </p:cNvSpPr>
                <p:nvPr/>
              </p:nvSpPr>
              <p:spPr>
                <a:xfrm>
                  <a:off x="2029079" y="322264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5" name="Group 54"/>
              <p:cNvGrpSpPr/>
              <p:nvPr/>
            </p:nvGrpSpPr>
            <p:grpSpPr>
              <a:xfrm>
                <a:off x="607611" y="2420139"/>
                <a:ext cx="1645920" cy="548640"/>
                <a:chOff x="607611" y="2470939"/>
                <a:chExt cx="1645920" cy="548640"/>
              </a:xfrm>
            </p:grpSpPr>
            <p:sp>
              <p:nvSpPr>
                <p:cNvPr id="59" name="tsavm">
                  <a:hlinkClick r:id="rId7" action="ppaction://hlinksldjump"/>
                </p:cNvPr>
                <p:cNvSpPr/>
                <p:nvPr/>
              </p:nvSpPr>
              <p:spPr>
                <a:xfrm>
                  <a:off x="607611" y="24709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0" name="help_tsavm">
                  <a:hlinkClick r:id="rId8" action="ppaction://hlinksldjump"/>
                </p:cNvPr>
                <p:cNvSpPr>
                  <a:spLocks/>
                </p:cNvSpPr>
                <p:nvPr/>
              </p:nvSpPr>
              <p:spPr>
                <a:xfrm>
                  <a:off x="2029079" y="2488211"/>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607611" y="1748224"/>
                <a:ext cx="1645920" cy="548640"/>
                <a:chOff x="607611" y="1748224"/>
                <a:chExt cx="1645920" cy="548640"/>
              </a:xfrm>
            </p:grpSpPr>
            <p:sp>
              <p:nvSpPr>
                <p:cNvPr id="57" name="euem">
                  <a:hlinkClick r:id="rId9" action="ppaction://hlinksldjump"/>
                </p:cNvPr>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58" name="help_euem">
                  <a:hlinkClick r:id="rId10" action="ppaction://hlinksldjump"/>
                </p:cNvPr>
                <p:cNvSpPr>
                  <a:spLocks/>
                </p:cNvSpPr>
                <p:nvPr/>
              </p:nvSpPr>
              <p:spPr>
                <a:xfrm>
                  <a:off x="2029079" y="177721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Multitenancy</a:t>
            </a:r>
          </a:p>
        </p:txBody>
      </p:sp>
      <p:sp>
        <p:nvSpPr>
          <p:cNvPr id="4" name="Rectangle 3"/>
          <p:cNvSpPr/>
          <p:nvPr/>
        </p:nvSpPr>
        <p:spPr>
          <a:xfrm>
            <a:off x="6370429" y="193133"/>
            <a:ext cx="948970" cy="246221"/>
          </a:xfrm>
          <a:prstGeom prst="rect">
            <a:avLst/>
          </a:prstGeom>
        </p:spPr>
        <p:txBody>
          <a:bodyPr wrap="square">
            <a:spAutoFit/>
          </a:bodyPr>
          <a:lstStyle/>
          <a:p>
            <a:r>
              <a:rPr lang="en-US" sz="1000" dirty="0"/>
              <a:t>Tenant Users</a:t>
            </a:r>
          </a:p>
        </p:txBody>
      </p:sp>
      <p:cxnSp>
        <p:nvCxnSpPr>
          <p:cNvPr id="13" name="Straight Connector 12"/>
          <p:cNvCxnSpPr>
            <a:endCxn id="69" idx="0"/>
          </p:cNvCxnSpPr>
          <p:nvPr/>
        </p:nvCxnSpPr>
        <p:spPr>
          <a:xfrm>
            <a:off x="4301379" y="1474009"/>
            <a:ext cx="0" cy="458128"/>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endCxn id="83" idx="0"/>
          </p:cNvCxnSpPr>
          <p:nvPr/>
        </p:nvCxnSpPr>
        <p:spPr>
          <a:xfrm>
            <a:off x="4301379" y="1474009"/>
            <a:ext cx="2683238" cy="458128"/>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37" name="Group_tsps"/>
          <p:cNvGrpSpPr/>
          <p:nvPr/>
        </p:nvGrpSpPr>
        <p:grpSpPr>
          <a:xfrm>
            <a:off x="3364679" y="761917"/>
            <a:ext cx="1873398" cy="618308"/>
            <a:chOff x="3432529" y="536725"/>
            <a:chExt cx="1873398" cy="618308"/>
          </a:xfrm>
        </p:grpSpPr>
        <p:sp>
          <p:nvSpPr>
            <p:cNvPr id="20" name="tsps">
              <a:hlinkClick r:id="rId11" action="ppaction://hlinksldjump"/>
            </p:cNvPr>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26" name="help_tsps">
              <a:hlinkClick r:id="rId12" action="ppaction://hlinksldjump"/>
            </p:cNvPr>
            <p:cNvSpPr/>
            <p:nvPr/>
          </p:nvSpPr>
          <p:spPr>
            <a:xfrm>
              <a:off x="5094137" y="56804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 name="Group 7"/>
          <p:cNvGrpSpPr/>
          <p:nvPr/>
        </p:nvGrpSpPr>
        <p:grpSpPr>
          <a:xfrm>
            <a:off x="6372701" y="468733"/>
            <a:ext cx="912693" cy="997448"/>
            <a:chOff x="6336701" y="1311129"/>
            <a:chExt cx="912693" cy="997448"/>
          </a:xfrm>
        </p:grpSpPr>
        <p:pic>
          <p:nvPicPr>
            <p:cNvPr id="35" name="Picture 34"/>
            <p:cNvPicPr>
              <a:picLocks noChangeAspect="1"/>
            </p:cNvPicPr>
            <p:nvPr/>
          </p:nvPicPr>
          <p:blipFill>
            <a:blip r:embed="rId13"/>
            <a:stretch>
              <a:fillRect/>
            </a:stretch>
          </p:blipFill>
          <p:spPr>
            <a:xfrm>
              <a:off x="6773906" y="1572396"/>
              <a:ext cx="475488" cy="475488"/>
            </a:xfrm>
            <a:prstGeom prst="rect">
              <a:avLst/>
            </a:prstGeom>
          </p:spPr>
        </p:pic>
        <p:pic>
          <p:nvPicPr>
            <p:cNvPr id="32" name="Picture 31"/>
            <p:cNvPicPr>
              <a:picLocks noChangeAspect="1"/>
            </p:cNvPicPr>
            <p:nvPr/>
          </p:nvPicPr>
          <p:blipFill>
            <a:blip r:embed="rId14"/>
            <a:stretch>
              <a:fillRect/>
            </a:stretch>
          </p:blipFill>
          <p:spPr>
            <a:xfrm>
              <a:off x="6336701" y="1311129"/>
              <a:ext cx="472213" cy="472213"/>
            </a:xfrm>
            <a:prstGeom prst="rect">
              <a:avLst/>
            </a:prstGeom>
          </p:spPr>
        </p:pic>
        <p:pic>
          <p:nvPicPr>
            <p:cNvPr id="34" name="Picture 33"/>
            <p:cNvPicPr>
              <a:picLocks noChangeAspect="1"/>
            </p:cNvPicPr>
            <p:nvPr/>
          </p:nvPicPr>
          <p:blipFill>
            <a:blip r:embed="rId14"/>
            <a:stretch>
              <a:fillRect/>
            </a:stretch>
          </p:blipFill>
          <p:spPr>
            <a:xfrm>
              <a:off x="6336701" y="1836364"/>
              <a:ext cx="472213" cy="472213"/>
            </a:xfrm>
            <a:prstGeom prst="rect">
              <a:avLst/>
            </a:prstGeom>
          </p:spPr>
        </p:pic>
      </p:grpSp>
      <p:cxnSp>
        <p:nvCxnSpPr>
          <p:cNvPr id="44" name="Straight Connector 43"/>
          <p:cNvCxnSpPr/>
          <p:nvPr/>
        </p:nvCxnSpPr>
        <p:spPr>
          <a:xfrm flipV="1">
            <a:off x="5330953" y="1063335"/>
            <a:ext cx="1127815"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nvGrpSpPr>
          <p:cNvPr id="90" name="Group 89"/>
          <p:cNvGrpSpPr/>
          <p:nvPr/>
        </p:nvGrpSpPr>
        <p:grpSpPr>
          <a:xfrm>
            <a:off x="3387335" y="1932137"/>
            <a:ext cx="1828087" cy="2759318"/>
            <a:chOff x="3076491" y="1844631"/>
            <a:chExt cx="1828087" cy="2759318"/>
          </a:xfrm>
        </p:grpSpPr>
        <p:sp>
          <p:nvSpPr>
            <p:cNvPr id="69" name="Rounded Rectangle 68"/>
            <p:cNvSpPr/>
            <p:nvPr/>
          </p:nvSpPr>
          <p:spPr>
            <a:xfrm>
              <a:off x="3076491" y="1844631"/>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70" name="Group 69"/>
            <p:cNvGrpSpPr/>
            <p:nvPr/>
          </p:nvGrpSpPr>
          <p:grpSpPr>
            <a:xfrm>
              <a:off x="3167574" y="1942098"/>
              <a:ext cx="1645920" cy="2564385"/>
              <a:chOff x="607611" y="1748224"/>
              <a:chExt cx="1645920" cy="2564385"/>
            </a:xfrm>
          </p:grpSpPr>
          <p:sp>
            <p:nvSpPr>
              <p:cNvPr id="81"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79"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7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75"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grpSp>
        <p:nvGrpSpPr>
          <p:cNvPr id="89" name="Group 88"/>
          <p:cNvGrpSpPr/>
          <p:nvPr/>
        </p:nvGrpSpPr>
        <p:grpSpPr>
          <a:xfrm>
            <a:off x="6070573" y="1932137"/>
            <a:ext cx="1828087" cy="2759318"/>
            <a:chOff x="5883005" y="1838353"/>
            <a:chExt cx="1828087" cy="2759318"/>
          </a:xfrm>
        </p:grpSpPr>
        <p:sp>
          <p:nvSpPr>
            <p:cNvPr id="83" name="Rounded Rectangle 82"/>
            <p:cNvSpPr/>
            <p:nvPr/>
          </p:nvSpPr>
          <p:spPr>
            <a:xfrm>
              <a:off x="5883005" y="183835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84" name="Group 83"/>
            <p:cNvGrpSpPr/>
            <p:nvPr/>
          </p:nvGrpSpPr>
          <p:grpSpPr>
            <a:xfrm>
              <a:off x="5974088" y="1935820"/>
              <a:ext cx="1645920" cy="2564385"/>
              <a:chOff x="607611" y="1748224"/>
              <a:chExt cx="1645920" cy="2564385"/>
            </a:xfrm>
          </p:grpSpPr>
          <p:sp>
            <p:nvSpPr>
              <p:cNvPr id="85"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86"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8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88"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sp>
        <p:nvSpPr>
          <p:cNvPr id="96" name="Rectangle 95"/>
          <p:cNvSpPr/>
          <p:nvPr/>
        </p:nvSpPr>
        <p:spPr>
          <a:xfrm>
            <a:off x="2082129" y="1586989"/>
            <a:ext cx="948970" cy="246221"/>
          </a:xfrm>
          <a:prstGeom prst="rect">
            <a:avLst/>
          </a:prstGeom>
        </p:spPr>
        <p:txBody>
          <a:bodyPr wrap="square">
            <a:spAutoFit/>
          </a:bodyPr>
          <a:lstStyle/>
          <a:p>
            <a:r>
              <a:rPr lang="en-US" sz="1000" dirty="0"/>
              <a:t>Tenant </a:t>
            </a:r>
            <a:r>
              <a:rPr lang="he-IL" sz="1000" dirty="0"/>
              <a:t>1</a:t>
            </a:r>
            <a:endParaRPr lang="en-US" sz="1000" dirty="0"/>
          </a:p>
        </p:txBody>
      </p:sp>
      <p:sp>
        <p:nvSpPr>
          <p:cNvPr id="97" name="Rectangle 96"/>
          <p:cNvSpPr/>
          <p:nvPr/>
        </p:nvSpPr>
        <p:spPr>
          <a:xfrm>
            <a:off x="4259481" y="1586989"/>
            <a:ext cx="948970" cy="246221"/>
          </a:xfrm>
          <a:prstGeom prst="rect">
            <a:avLst/>
          </a:prstGeom>
        </p:spPr>
        <p:txBody>
          <a:bodyPr wrap="square">
            <a:spAutoFit/>
          </a:bodyPr>
          <a:lstStyle/>
          <a:p>
            <a:r>
              <a:rPr lang="en-US" sz="1000" dirty="0"/>
              <a:t>Tenant </a:t>
            </a:r>
            <a:r>
              <a:rPr lang="he-IL" sz="1000" dirty="0"/>
              <a:t>2</a:t>
            </a:r>
            <a:endParaRPr lang="en-US" sz="1000" dirty="0"/>
          </a:p>
        </p:txBody>
      </p:sp>
      <p:sp>
        <p:nvSpPr>
          <p:cNvPr id="98" name="Rectangle 97"/>
          <p:cNvSpPr/>
          <p:nvPr/>
        </p:nvSpPr>
        <p:spPr>
          <a:xfrm>
            <a:off x="6128069" y="1586989"/>
            <a:ext cx="948970" cy="246221"/>
          </a:xfrm>
          <a:prstGeom prst="rect">
            <a:avLst/>
          </a:prstGeom>
        </p:spPr>
        <p:txBody>
          <a:bodyPr wrap="square">
            <a:spAutoFit/>
          </a:bodyPr>
          <a:lstStyle/>
          <a:p>
            <a:r>
              <a:rPr lang="en-US" sz="1000" dirty="0"/>
              <a:t>Tenant </a:t>
            </a:r>
            <a:r>
              <a:rPr lang="he-IL" sz="1000" dirty="0"/>
              <a:t>3</a:t>
            </a:r>
            <a:endParaRPr lang="en-US" sz="1000" dirty="0"/>
          </a:p>
        </p:txBody>
      </p:sp>
      <p:sp>
        <p:nvSpPr>
          <p:cNvPr id="65" name="Rounded Rectangular Callout 64"/>
          <p:cNvSpPr/>
          <p:nvPr/>
        </p:nvSpPr>
        <p:spPr>
          <a:xfrm>
            <a:off x="2314638" y="2406918"/>
            <a:ext cx="2406249" cy="721793"/>
          </a:xfrm>
          <a:prstGeom prst="wedgeRoundRectCallout">
            <a:avLst>
              <a:gd name="adj1" fmla="val -49841"/>
              <a:gd name="adj2" fmla="val 83844"/>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Cross-launch into BMC TrueSight IT Data Analytics to perform root-cause analysis. </a:t>
            </a:r>
          </a:p>
        </p:txBody>
      </p:sp>
    </p:spTree>
    <p:extLst>
      <p:ext uri="{BB962C8B-B14F-4D97-AF65-F5344CB8AC3E}">
        <p14:creationId xmlns:p14="http://schemas.microsoft.com/office/powerpoint/2010/main" val="25030916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a:endCxn id="19" idx="0"/>
          </p:cNvCxnSpPr>
          <p:nvPr/>
        </p:nvCxnSpPr>
        <p:spPr>
          <a:xfrm flipH="1">
            <a:off x="1618139" y="1474009"/>
            <a:ext cx="2683239" cy="557765"/>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50" name="Group 49"/>
          <p:cNvGrpSpPr/>
          <p:nvPr/>
        </p:nvGrpSpPr>
        <p:grpSpPr>
          <a:xfrm>
            <a:off x="713232" y="1932137"/>
            <a:ext cx="1828087" cy="2759318"/>
            <a:chOff x="516528" y="1840523"/>
            <a:chExt cx="1828087" cy="2759318"/>
          </a:xfrm>
        </p:grpSpPr>
        <p:sp>
          <p:nvSpPr>
            <p:cNvPr id="51" name="Rounded Rectangle 50"/>
            <p:cNvSpPr/>
            <p:nvPr/>
          </p:nvSpPr>
          <p:spPr>
            <a:xfrm>
              <a:off x="516528" y="184052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52" name="Group 51"/>
            <p:cNvGrpSpPr/>
            <p:nvPr/>
          </p:nvGrpSpPr>
          <p:grpSpPr>
            <a:xfrm>
              <a:off x="607611" y="1937990"/>
              <a:ext cx="1645920" cy="2564385"/>
              <a:chOff x="607611" y="1748224"/>
              <a:chExt cx="1645920" cy="2564385"/>
            </a:xfrm>
          </p:grpSpPr>
          <p:grpSp>
            <p:nvGrpSpPr>
              <p:cNvPr id="53" name="Group 52"/>
              <p:cNvGrpSpPr/>
              <p:nvPr/>
            </p:nvGrpSpPr>
            <p:grpSpPr>
              <a:xfrm>
                <a:off x="607611" y="3763969"/>
                <a:ext cx="1645920" cy="548640"/>
                <a:chOff x="607611" y="3916368"/>
                <a:chExt cx="1645920" cy="548640"/>
              </a:xfrm>
            </p:grpSpPr>
            <p:sp>
              <p:nvSpPr>
                <p:cNvPr id="63" name="tsim">
                  <a:hlinkClick r:id="rId3" action="ppaction://hlinksldjump"/>
                </p:cNvPr>
                <p:cNvSpPr/>
                <p:nvPr/>
              </p:nvSpPr>
              <p:spPr>
                <a:xfrm>
                  <a:off x="607611" y="3916368"/>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4" name="help_tsim">
                  <a:hlinkClick r:id="rId4" action="ppaction://hlinksldjump"/>
                </p:cNvPr>
                <p:cNvSpPr>
                  <a:spLocks/>
                </p:cNvSpPr>
                <p:nvPr/>
              </p:nvSpPr>
              <p:spPr>
                <a:xfrm>
                  <a:off x="2029079" y="3933640"/>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4" name="Group 53"/>
              <p:cNvGrpSpPr/>
              <p:nvPr/>
            </p:nvGrpSpPr>
            <p:grpSpPr>
              <a:xfrm>
                <a:off x="607611" y="3092054"/>
                <a:ext cx="1645920" cy="548640"/>
                <a:chOff x="607611" y="3193654"/>
                <a:chExt cx="1645920" cy="548640"/>
              </a:xfrm>
            </p:grpSpPr>
            <p:sp>
              <p:nvSpPr>
                <p:cNvPr id="61" name="itda">
                  <a:hlinkClick r:id="rId5" action="ppaction://hlinksldjump"/>
                </p:cNvPr>
                <p:cNvSpPr/>
                <p:nvPr/>
              </p:nvSpPr>
              <p:spPr>
                <a:xfrm>
                  <a:off x="607611" y="31936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62" name="help_itda">
                  <a:hlinkClick r:id="rId6" action="ppaction://hlinksldjump"/>
                </p:cNvPr>
                <p:cNvSpPr>
                  <a:spLocks/>
                </p:cNvSpPr>
                <p:nvPr/>
              </p:nvSpPr>
              <p:spPr>
                <a:xfrm>
                  <a:off x="2029079" y="322264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5" name="Group 54"/>
              <p:cNvGrpSpPr/>
              <p:nvPr/>
            </p:nvGrpSpPr>
            <p:grpSpPr>
              <a:xfrm>
                <a:off x="607611" y="2420139"/>
                <a:ext cx="1645920" cy="548640"/>
                <a:chOff x="607611" y="2470939"/>
                <a:chExt cx="1645920" cy="548640"/>
              </a:xfrm>
            </p:grpSpPr>
            <p:sp>
              <p:nvSpPr>
                <p:cNvPr id="59" name="tsavm">
                  <a:hlinkClick r:id="rId7" action="ppaction://hlinksldjump"/>
                </p:cNvPr>
                <p:cNvSpPr/>
                <p:nvPr/>
              </p:nvSpPr>
              <p:spPr>
                <a:xfrm>
                  <a:off x="607611" y="24709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0" name="help_tsavm">
                  <a:hlinkClick r:id="rId8" action="ppaction://hlinksldjump"/>
                </p:cNvPr>
                <p:cNvSpPr>
                  <a:spLocks/>
                </p:cNvSpPr>
                <p:nvPr/>
              </p:nvSpPr>
              <p:spPr>
                <a:xfrm>
                  <a:off x="2029079" y="2488211"/>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607611" y="1748224"/>
                <a:ext cx="1645920" cy="548640"/>
                <a:chOff x="607611" y="1748224"/>
                <a:chExt cx="1645920" cy="548640"/>
              </a:xfrm>
            </p:grpSpPr>
            <p:sp>
              <p:nvSpPr>
                <p:cNvPr id="57" name="euem">
                  <a:hlinkClick r:id="rId9" action="ppaction://hlinksldjump"/>
                </p:cNvPr>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58" name="help_euem">
                  <a:hlinkClick r:id="rId10" action="ppaction://hlinksldjump"/>
                </p:cNvPr>
                <p:cNvSpPr>
                  <a:spLocks/>
                </p:cNvSpPr>
                <p:nvPr/>
              </p:nvSpPr>
              <p:spPr>
                <a:xfrm>
                  <a:off x="2029079" y="177721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Multitenancy</a:t>
            </a:r>
          </a:p>
        </p:txBody>
      </p:sp>
      <p:sp>
        <p:nvSpPr>
          <p:cNvPr id="4" name="Rectangle 3"/>
          <p:cNvSpPr/>
          <p:nvPr/>
        </p:nvSpPr>
        <p:spPr>
          <a:xfrm>
            <a:off x="6370429" y="193133"/>
            <a:ext cx="948970" cy="246221"/>
          </a:xfrm>
          <a:prstGeom prst="rect">
            <a:avLst/>
          </a:prstGeom>
        </p:spPr>
        <p:txBody>
          <a:bodyPr wrap="square">
            <a:spAutoFit/>
          </a:bodyPr>
          <a:lstStyle/>
          <a:p>
            <a:r>
              <a:rPr lang="en-US" sz="1000" dirty="0"/>
              <a:t>Tenant Users</a:t>
            </a:r>
          </a:p>
        </p:txBody>
      </p:sp>
      <p:cxnSp>
        <p:nvCxnSpPr>
          <p:cNvPr id="13" name="Straight Connector 12"/>
          <p:cNvCxnSpPr>
            <a:endCxn id="69" idx="0"/>
          </p:cNvCxnSpPr>
          <p:nvPr/>
        </p:nvCxnSpPr>
        <p:spPr>
          <a:xfrm>
            <a:off x="4301379" y="1474009"/>
            <a:ext cx="0" cy="458128"/>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endCxn id="83" idx="0"/>
          </p:cNvCxnSpPr>
          <p:nvPr/>
        </p:nvCxnSpPr>
        <p:spPr>
          <a:xfrm>
            <a:off x="4301379" y="1474009"/>
            <a:ext cx="2683238" cy="458128"/>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37" name="Group_tsps"/>
          <p:cNvGrpSpPr/>
          <p:nvPr/>
        </p:nvGrpSpPr>
        <p:grpSpPr>
          <a:xfrm>
            <a:off x="3364679" y="761917"/>
            <a:ext cx="1873398" cy="618308"/>
            <a:chOff x="3432529" y="536725"/>
            <a:chExt cx="1873398" cy="618308"/>
          </a:xfrm>
        </p:grpSpPr>
        <p:sp>
          <p:nvSpPr>
            <p:cNvPr id="20" name="tsps">
              <a:hlinkClick r:id="rId11" action="ppaction://hlinksldjump"/>
            </p:cNvPr>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26" name="help_tsps">
              <a:hlinkClick r:id="rId12" action="ppaction://hlinksldjump"/>
            </p:cNvPr>
            <p:cNvSpPr/>
            <p:nvPr/>
          </p:nvSpPr>
          <p:spPr>
            <a:xfrm>
              <a:off x="5094137" y="56804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 name="Group 7"/>
          <p:cNvGrpSpPr/>
          <p:nvPr/>
        </p:nvGrpSpPr>
        <p:grpSpPr>
          <a:xfrm>
            <a:off x="6372701" y="468733"/>
            <a:ext cx="912693" cy="997448"/>
            <a:chOff x="6336701" y="1311129"/>
            <a:chExt cx="912693" cy="997448"/>
          </a:xfrm>
        </p:grpSpPr>
        <p:pic>
          <p:nvPicPr>
            <p:cNvPr id="35" name="Picture 34"/>
            <p:cNvPicPr>
              <a:picLocks noChangeAspect="1"/>
            </p:cNvPicPr>
            <p:nvPr/>
          </p:nvPicPr>
          <p:blipFill>
            <a:blip r:embed="rId13"/>
            <a:stretch>
              <a:fillRect/>
            </a:stretch>
          </p:blipFill>
          <p:spPr>
            <a:xfrm>
              <a:off x="6773906" y="1572396"/>
              <a:ext cx="475488" cy="475488"/>
            </a:xfrm>
            <a:prstGeom prst="rect">
              <a:avLst/>
            </a:prstGeom>
          </p:spPr>
        </p:pic>
        <p:pic>
          <p:nvPicPr>
            <p:cNvPr id="32" name="Picture 31"/>
            <p:cNvPicPr>
              <a:picLocks noChangeAspect="1"/>
            </p:cNvPicPr>
            <p:nvPr/>
          </p:nvPicPr>
          <p:blipFill>
            <a:blip r:embed="rId14"/>
            <a:stretch>
              <a:fillRect/>
            </a:stretch>
          </p:blipFill>
          <p:spPr>
            <a:xfrm>
              <a:off x="6336701" y="1311129"/>
              <a:ext cx="472213" cy="472213"/>
            </a:xfrm>
            <a:prstGeom prst="rect">
              <a:avLst/>
            </a:prstGeom>
          </p:spPr>
        </p:pic>
        <p:pic>
          <p:nvPicPr>
            <p:cNvPr id="34" name="Picture 33"/>
            <p:cNvPicPr>
              <a:picLocks noChangeAspect="1"/>
            </p:cNvPicPr>
            <p:nvPr/>
          </p:nvPicPr>
          <p:blipFill>
            <a:blip r:embed="rId14"/>
            <a:stretch>
              <a:fillRect/>
            </a:stretch>
          </p:blipFill>
          <p:spPr>
            <a:xfrm>
              <a:off x="6336701" y="1836364"/>
              <a:ext cx="472213" cy="472213"/>
            </a:xfrm>
            <a:prstGeom prst="rect">
              <a:avLst/>
            </a:prstGeom>
          </p:spPr>
        </p:pic>
      </p:grpSp>
      <p:cxnSp>
        <p:nvCxnSpPr>
          <p:cNvPr id="44" name="Straight Connector 43"/>
          <p:cNvCxnSpPr/>
          <p:nvPr/>
        </p:nvCxnSpPr>
        <p:spPr>
          <a:xfrm flipV="1">
            <a:off x="5330953" y="1063335"/>
            <a:ext cx="1127815"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nvGrpSpPr>
          <p:cNvPr id="90" name="Group 89"/>
          <p:cNvGrpSpPr/>
          <p:nvPr/>
        </p:nvGrpSpPr>
        <p:grpSpPr>
          <a:xfrm>
            <a:off x="3387335" y="1932137"/>
            <a:ext cx="1828087" cy="2759318"/>
            <a:chOff x="3076491" y="1844631"/>
            <a:chExt cx="1828087" cy="2759318"/>
          </a:xfrm>
        </p:grpSpPr>
        <p:sp>
          <p:nvSpPr>
            <p:cNvPr id="69" name="Rounded Rectangle 68"/>
            <p:cNvSpPr/>
            <p:nvPr/>
          </p:nvSpPr>
          <p:spPr>
            <a:xfrm>
              <a:off x="3076491" y="1844631"/>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70" name="Group 69"/>
            <p:cNvGrpSpPr/>
            <p:nvPr/>
          </p:nvGrpSpPr>
          <p:grpSpPr>
            <a:xfrm>
              <a:off x="3167574" y="1942098"/>
              <a:ext cx="1645920" cy="2564385"/>
              <a:chOff x="607611" y="1748224"/>
              <a:chExt cx="1645920" cy="2564385"/>
            </a:xfrm>
          </p:grpSpPr>
          <p:sp>
            <p:nvSpPr>
              <p:cNvPr id="81"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79"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7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75"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grpSp>
        <p:nvGrpSpPr>
          <p:cNvPr id="89" name="Group 88"/>
          <p:cNvGrpSpPr/>
          <p:nvPr/>
        </p:nvGrpSpPr>
        <p:grpSpPr>
          <a:xfrm>
            <a:off x="6070573" y="1932137"/>
            <a:ext cx="1828087" cy="2759318"/>
            <a:chOff x="5883005" y="1838353"/>
            <a:chExt cx="1828087" cy="2759318"/>
          </a:xfrm>
        </p:grpSpPr>
        <p:sp>
          <p:nvSpPr>
            <p:cNvPr id="83" name="Rounded Rectangle 82"/>
            <p:cNvSpPr/>
            <p:nvPr/>
          </p:nvSpPr>
          <p:spPr>
            <a:xfrm>
              <a:off x="5883005" y="183835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84" name="Group 83"/>
            <p:cNvGrpSpPr/>
            <p:nvPr/>
          </p:nvGrpSpPr>
          <p:grpSpPr>
            <a:xfrm>
              <a:off x="5974088" y="1935820"/>
              <a:ext cx="1645920" cy="2564385"/>
              <a:chOff x="607611" y="1748224"/>
              <a:chExt cx="1645920" cy="2564385"/>
            </a:xfrm>
          </p:grpSpPr>
          <p:sp>
            <p:nvSpPr>
              <p:cNvPr id="85"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86"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8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88"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sp>
        <p:nvSpPr>
          <p:cNvPr id="96" name="Rectangle 95"/>
          <p:cNvSpPr/>
          <p:nvPr/>
        </p:nvSpPr>
        <p:spPr>
          <a:xfrm>
            <a:off x="2082129" y="1586989"/>
            <a:ext cx="948970" cy="246221"/>
          </a:xfrm>
          <a:prstGeom prst="rect">
            <a:avLst/>
          </a:prstGeom>
        </p:spPr>
        <p:txBody>
          <a:bodyPr wrap="square">
            <a:spAutoFit/>
          </a:bodyPr>
          <a:lstStyle/>
          <a:p>
            <a:r>
              <a:rPr lang="en-US" sz="1000" dirty="0"/>
              <a:t>Tenant </a:t>
            </a:r>
            <a:r>
              <a:rPr lang="he-IL" sz="1000" dirty="0"/>
              <a:t>1</a:t>
            </a:r>
            <a:endParaRPr lang="en-US" sz="1000" dirty="0"/>
          </a:p>
        </p:txBody>
      </p:sp>
      <p:sp>
        <p:nvSpPr>
          <p:cNvPr id="97" name="Rectangle 96"/>
          <p:cNvSpPr/>
          <p:nvPr/>
        </p:nvSpPr>
        <p:spPr>
          <a:xfrm>
            <a:off x="4259481" y="1586989"/>
            <a:ext cx="948970" cy="246221"/>
          </a:xfrm>
          <a:prstGeom prst="rect">
            <a:avLst/>
          </a:prstGeom>
        </p:spPr>
        <p:txBody>
          <a:bodyPr wrap="square">
            <a:spAutoFit/>
          </a:bodyPr>
          <a:lstStyle/>
          <a:p>
            <a:r>
              <a:rPr lang="en-US" sz="1000" dirty="0"/>
              <a:t>Tenant </a:t>
            </a:r>
            <a:r>
              <a:rPr lang="he-IL" sz="1000" dirty="0"/>
              <a:t>2</a:t>
            </a:r>
            <a:endParaRPr lang="en-US" sz="1000" dirty="0"/>
          </a:p>
        </p:txBody>
      </p:sp>
      <p:sp>
        <p:nvSpPr>
          <p:cNvPr id="98" name="Rectangle 97"/>
          <p:cNvSpPr/>
          <p:nvPr/>
        </p:nvSpPr>
        <p:spPr>
          <a:xfrm>
            <a:off x="6128069" y="1586989"/>
            <a:ext cx="948970" cy="246221"/>
          </a:xfrm>
          <a:prstGeom prst="rect">
            <a:avLst/>
          </a:prstGeom>
        </p:spPr>
        <p:txBody>
          <a:bodyPr wrap="square">
            <a:spAutoFit/>
          </a:bodyPr>
          <a:lstStyle/>
          <a:p>
            <a:r>
              <a:rPr lang="en-US" sz="1000" dirty="0"/>
              <a:t>Tenant </a:t>
            </a:r>
            <a:r>
              <a:rPr lang="he-IL" sz="1000" dirty="0"/>
              <a:t>3</a:t>
            </a:r>
            <a:endParaRPr lang="en-US" sz="1000" dirty="0"/>
          </a:p>
        </p:txBody>
      </p:sp>
      <p:sp>
        <p:nvSpPr>
          <p:cNvPr id="66" name="Rounded Rectangular Callout 65"/>
          <p:cNvSpPr/>
          <p:nvPr/>
        </p:nvSpPr>
        <p:spPr>
          <a:xfrm>
            <a:off x="2311049" y="2828302"/>
            <a:ext cx="2335361" cy="962660"/>
          </a:xfrm>
          <a:prstGeom prst="wedgeRoundRectCallout">
            <a:avLst>
              <a:gd name="adj1" fmla="val -49302"/>
              <a:gd name="adj2" fmla="val 75338"/>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Each Infrastructure Management server can support a single tenant only.</a:t>
            </a:r>
          </a:p>
        </p:txBody>
      </p:sp>
    </p:spTree>
    <p:extLst>
      <p:ext uri="{BB962C8B-B14F-4D97-AF65-F5344CB8AC3E}">
        <p14:creationId xmlns:p14="http://schemas.microsoft.com/office/powerpoint/2010/main" val="36698403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7"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r>
              <a:rPr lang="en-US" sz="1800" dirty="0"/>
              <a:t> (level 1)</a:t>
            </a:r>
            <a:endParaRPr lang="en-US" dirty="0"/>
          </a:p>
        </p:txBody>
      </p:sp>
      <p:sp>
        <p:nvSpPr>
          <p:cNvPr id="108" name="TextBox 107"/>
          <p:cNvSpPr txBox="1"/>
          <p:nvPr/>
        </p:nvSpPr>
        <p:spPr>
          <a:xfrm>
            <a:off x="3797626" y="3208405"/>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109" name="TextBox 108"/>
          <p:cNvSpPr txBox="1"/>
          <p:nvPr/>
        </p:nvSpPr>
        <p:spPr>
          <a:xfrm>
            <a:off x="4607479" y="1602247"/>
            <a:ext cx="647528" cy="215444"/>
          </a:xfrm>
          <a:prstGeom prst="rect">
            <a:avLst/>
          </a:prstGeom>
          <a:solidFill>
            <a:schemeClr val="bg1"/>
          </a:solidFill>
        </p:spPr>
        <p:txBody>
          <a:bodyPr wrap="square" rtlCol="0">
            <a:spAutoFit/>
          </a:bodyPr>
          <a:lstStyle/>
          <a:p>
            <a:r>
              <a:rPr lang="en-US" sz="800" dirty="0"/>
              <a:t>Data</a:t>
            </a:r>
          </a:p>
        </p:txBody>
      </p:sp>
      <p:sp>
        <p:nvSpPr>
          <p:cNvPr id="110" name="TextBox 109"/>
          <p:cNvSpPr txBox="1"/>
          <p:nvPr/>
        </p:nvSpPr>
        <p:spPr>
          <a:xfrm>
            <a:off x="4725213" y="2881784"/>
            <a:ext cx="879425" cy="215444"/>
          </a:xfrm>
          <a:prstGeom prst="rect">
            <a:avLst/>
          </a:prstGeom>
          <a:solidFill>
            <a:schemeClr val="bg1"/>
          </a:solidFill>
        </p:spPr>
        <p:txBody>
          <a:bodyPr wrap="square" lIns="45720" tIns="45720" rIns="45720" rtlCol="0">
            <a:spAutoFit/>
          </a:bodyPr>
          <a:lstStyle/>
          <a:p>
            <a:r>
              <a:rPr lang="en-US" sz="800" dirty="0"/>
              <a:t>Server Events</a:t>
            </a:r>
          </a:p>
        </p:txBody>
      </p:sp>
      <p:sp>
        <p:nvSpPr>
          <p:cNvPr id="111" name="TextBox 110"/>
          <p:cNvSpPr txBox="1"/>
          <p:nvPr/>
        </p:nvSpPr>
        <p:spPr>
          <a:xfrm>
            <a:off x="5781063" y="2559355"/>
            <a:ext cx="1327338" cy="215444"/>
          </a:xfrm>
          <a:prstGeom prst="rect">
            <a:avLst/>
          </a:prstGeom>
          <a:solidFill>
            <a:schemeClr val="bg1"/>
          </a:solidFill>
        </p:spPr>
        <p:txBody>
          <a:bodyPr wrap="square" rtlCol="0">
            <a:spAutoFit/>
          </a:bodyPr>
          <a:lstStyle/>
          <a:p>
            <a:r>
              <a:rPr lang="en-US" sz="800" dirty="0"/>
              <a:t>End-User Monitoring Data</a:t>
            </a:r>
          </a:p>
        </p:txBody>
      </p:sp>
      <p:sp>
        <p:nvSpPr>
          <p:cNvPr id="112" name="TextBox 111"/>
          <p:cNvSpPr txBox="1"/>
          <p:nvPr/>
        </p:nvSpPr>
        <p:spPr>
          <a:xfrm>
            <a:off x="3383539" y="2881784"/>
            <a:ext cx="885891" cy="215444"/>
          </a:xfrm>
          <a:prstGeom prst="rect">
            <a:avLst/>
          </a:prstGeom>
          <a:solidFill>
            <a:schemeClr val="bg1"/>
          </a:solidFill>
        </p:spPr>
        <p:txBody>
          <a:bodyPr wrap="square" rtlCol="0">
            <a:spAutoFit/>
          </a:bodyPr>
          <a:lstStyle/>
          <a:p>
            <a:r>
              <a:rPr lang="en-US" sz="800" dirty="0"/>
              <a:t>Synthetic Data</a:t>
            </a:r>
          </a:p>
        </p:txBody>
      </p:sp>
      <p:cxnSp>
        <p:nvCxnSpPr>
          <p:cNvPr id="5" name="Straight Connector 4"/>
          <p:cNvCxnSpPr>
            <a:stCxn id="15" idx="2"/>
            <a:endCxn id="3" idx="0"/>
          </p:cNvCxnSpPr>
          <p:nvPr/>
        </p:nvCxnSpPr>
        <p:spPr>
          <a:xfrm>
            <a:off x="4651892" y="1549635"/>
            <a:ext cx="1" cy="3954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 name="Rounded Rectangle 2"/>
          <p:cNvSpPr/>
          <p:nvPr/>
        </p:nvSpPr>
        <p:spPr>
          <a:xfrm>
            <a:off x="3953907" y="1945105"/>
            <a:ext cx="1395971" cy="74433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sp>
        <p:nvSpPr>
          <p:cNvPr id="26" name="tsavm">
            <a:hlinkClick r:id="rId3" action="ppaction://hlinksldjump"/>
          </p:cNvPr>
          <p:cNvSpPr/>
          <p:nvPr/>
        </p:nvSpPr>
        <p:spPr>
          <a:xfrm>
            <a:off x="4029494" y="2018478"/>
            <a:ext cx="1244797" cy="602321"/>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App Visibility Server</a:t>
            </a:r>
          </a:p>
        </p:txBody>
      </p:sp>
      <p:sp>
        <p:nvSpPr>
          <p:cNvPr id="27" name="help_tsavm">
            <a:hlinkClick r:id="rId4" action="ppaction://hlinksldjump"/>
          </p:cNvPr>
          <p:cNvSpPr>
            <a:spLocks/>
          </p:cNvSpPr>
          <p:nvPr/>
        </p:nvSpPr>
        <p:spPr>
          <a:xfrm>
            <a:off x="5089107" y="203364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5" name="tsps">
            <a:hlinkClick r:id="rId5" action="ppaction://hlinksldjump"/>
          </p:cNvPr>
          <p:cNvSpPr/>
          <p:nvPr/>
        </p:nvSpPr>
        <p:spPr>
          <a:xfrm>
            <a:off x="3888747" y="1048704"/>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24" name="syn"/>
          <p:cNvSpPr/>
          <p:nvPr/>
        </p:nvSpPr>
        <p:spPr>
          <a:xfrm>
            <a:off x="1726836" y="243493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74" name="syn"/>
          <p:cNvSpPr/>
          <p:nvPr/>
        </p:nvSpPr>
        <p:spPr>
          <a:xfrm>
            <a:off x="1879236" y="258733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75" name="syn"/>
          <p:cNvSpPr/>
          <p:nvPr/>
        </p:nvSpPr>
        <p:spPr>
          <a:xfrm>
            <a:off x="2031636" y="271879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Synthetic </a:t>
            </a:r>
            <a:br>
              <a:rPr lang="en-US" sz="1350" dirty="0"/>
            </a:br>
            <a:r>
              <a:rPr lang="en-US" sz="1350" dirty="0"/>
              <a:t>TEA Agent</a:t>
            </a:r>
          </a:p>
        </p:txBody>
      </p:sp>
      <p:sp>
        <p:nvSpPr>
          <p:cNvPr id="77" name="help_syn">
            <a:hlinkClick r:id="rId6" action="ppaction://hlinksldjump"/>
          </p:cNvPr>
          <p:cNvSpPr>
            <a:spLocks/>
          </p:cNvSpPr>
          <p:nvPr/>
        </p:nvSpPr>
        <p:spPr>
          <a:xfrm>
            <a:off x="3097236" y="2751139"/>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pic>
        <p:nvPicPr>
          <p:cNvPr id="81" name="Picture 80"/>
          <p:cNvPicPr>
            <a:picLocks noChangeAspect="1"/>
          </p:cNvPicPr>
          <p:nvPr/>
        </p:nvPicPr>
        <p:blipFill>
          <a:blip r:embed="rId7"/>
          <a:stretch>
            <a:fillRect/>
          </a:stretch>
        </p:blipFill>
        <p:spPr>
          <a:xfrm>
            <a:off x="6378465" y="3040412"/>
            <a:ext cx="472213" cy="472213"/>
          </a:xfrm>
          <a:prstGeom prst="rect">
            <a:avLst/>
          </a:prstGeom>
        </p:spPr>
      </p:pic>
      <p:sp>
        <p:nvSpPr>
          <p:cNvPr id="71" name="tsavm"/>
          <p:cNvSpPr/>
          <p:nvPr/>
        </p:nvSpPr>
        <p:spPr>
          <a:xfrm>
            <a:off x="4109721" y="36217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72" name="tsavm"/>
          <p:cNvSpPr/>
          <p:nvPr/>
        </p:nvSpPr>
        <p:spPr>
          <a:xfrm>
            <a:off x="4262121" y="37741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73" name="tsavm"/>
          <p:cNvSpPr/>
          <p:nvPr/>
        </p:nvSpPr>
        <p:spPr>
          <a:xfrm>
            <a:off x="4414521" y="39265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App Visibility Agent</a:t>
            </a:r>
          </a:p>
        </p:txBody>
      </p:sp>
      <p:sp>
        <p:nvSpPr>
          <p:cNvPr id="82" name="help_syn">
            <a:hlinkClick r:id="rId8" action="ppaction://hlinksldjump"/>
          </p:cNvPr>
          <p:cNvSpPr>
            <a:spLocks/>
          </p:cNvSpPr>
          <p:nvPr/>
        </p:nvSpPr>
        <p:spPr>
          <a:xfrm>
            <a:off x="5478017" y="394174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cxnSp>
        <p:nvCxnSpPr>
          <p:cNvPr id="88" name="Straight Connector 87"/>
          <p:cNvCxnSpPr>
            <a:endCxn id="71" idx="0"/>
          </p:cNvCxnSpPr>
          <p:nvPr/>
        </p:nvCxnSpPr>
        <p:spPr>
          <a:xfrm>
            <a:off x="4728459" y="2696420"/>
            <a:ext cx="3661" cy="925299"/>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572000" y="2696420"/>
            <a:ext cx="0" cy="92529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a:stCxn id="3" idx="1"/>
            <a:endCxn id="75" idx="3"/>
          </p:cNvCxnSpPr>
          <p:nvPr/>
        </p:nvCxnSpPr>
        <p:spPr>
          <a:xfrm flipH="1">
            <a:off x="3276433" y="2317273"/>
            <a:ext cx="677474" cy="702685"/>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6" name="TextBox 95"/>
          <p:cNvSpPr txBox="1"/>
          <p:nvPr/>
        </p:nvSpPr>
        <p:spPr>
          <a:xfrm>
            <a:off x="6850678" y="3081738"/>
            <a:ext cx="944170" cy="430887"/>
          </a:xfrm>
          <a:prstGeom prst="rect">
            <a:avLst/>
          </a:prstGeom>
          <a:noFill/>
        </p:spPr>
        <p:txBody>
          <a:bodyPr wrap="square" rtlCol="0">
            <a:spAutoFit/>
          </a:bodyPr>
          <a:lstStyle/>
          <a:p>
            <a:r>
              <a:rPr lang="en-US" sz="1100" dirty="0"/>
              <a:t>Application Users</a:t>
            </a:r>
          </a:p>
        </p:txBody>
      </p:sp>
      <p:cxnSp>
        <p:nvCxnSpPr>
          <p:cNvPr id="97" name="Straight Connector 96"/>
          <p:cNvCxnSpPr>
            <a:stCxn id="81" idx="1"/>
            <a:endCxn id="3" idx="3"/>
          </p:cNvCxnSpPr>
          <p:nvPr/>
        </p:nvCxnSpPr>
        <p:spPr>
          <a:xfrm flipH="1" flipV="1">
            <a:off x="5349878" y="2317273"/>
            <a:ext cx="1028587" cy="959246"/>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00" name="Elbow Connector 99"/>
          <p:cNvCxnSpPr>
            <a:stCxn id="81" idx="2"/>
            <a:endCxn id="73" idx="3"/>
          </p:cNvCxnSpPr>
          <p:nvPr/>
        </p:nvCxnSpPr>
        <p:spPr>
          <a:xfrm rot="5400000">
            <a:off x="5779418" y="3392525"/>
            <a:ext cx="715055" cy="955254"/>
          </a:xfrm>
          <a:prstGeom prst="bentConnector2">
            <a:avLst/>
          </a:prstGeom>
          <a:ln w="12700">
            <a:prstDash val="sysDash"/>
          </a:ln>
          <a:effectLst/>
        </p:spPr>
        <p:style>
          <a:lnRef idx="2">
            <a:schemeClr val="accent1"/>
          </a:lnRef>
          <a:fillRef idx="0">
            <a:schemeClr val="accent1"/>
          </a:fillRef>
          <a:effectRef idx="1">
            <a:schemeClr val="accent1"/>
          </a:effectRef>
          <a:fontRef idx="minor">
            <a:schemeClr val="tx1"/>
          </a:fontRef>
        </p:style>
      </p:cxnSp>
      <p:grpSp>
        <p:nvGrpSpPr>
          <p:cNvPr id="48" name="Group 47"/>
          <p:cNvGrpSpPr/>
          <p:nvPr/>
        </p:nvGrpSpPr>
        <p:grpSpPr>
          <a:xfrm>
            <a:off x="6689110" y="77360"/>
            <a:ext cx="2373928" cy="977534"/>
            <a:chOff x="2688610" y="2896760"/>
            <a:chExt cx="2373928" cy="977534"/>
          </a:xfrm>
        </p:grpSpPr>
        <p:sp>
          <p:nvSpPr>
            <p:cNvPr id="49" name="Rounded Rectangle 48"/>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50" name="Straight Connector 49"/>
            <p:cNvCxnSpPr>
              <a:stCxn id="58" idx="2"/>
              <a:endCxn id="57"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a:stCxn id="58" idx="2"/>
              <a:endCxn id="56"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58" idx="2"/>
              <a:endCxn id="55"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58" idx="2"/>
              <a:endCxn id="54"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54" name="tsim">
              <a:hlinkClick r:id="rId9"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55" name="itda">
              <a:hlinkClick r:id="rId10"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56" name="tsavm">
              <a:hlinkClick r:id="rId11"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57" name="euem">
              <a:hlinkClick r:id="rId12"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58" name="tsps">
              <a:hlinkClick r:id="rId5"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59" name="syn">
              <a:hlinkClick r:id="rId13"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Tree>
    <p:extLst>
      <p:ext uri="{BB962C8B-B14F-4D97-AF65-F5344CB8AC3E}">
        <p14:creationId xmlns:p14="http://schemas.microsoft.com/office/powerpoint/2010/main" val="13691783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r>
              <a:rPr lang="en-US" sz="1800" dirty="0"/>
              <a:t> (level 1)</a:t>
            </a:r>
            <a:endParaRPr lang="en-US" dirty="0"/>
          </a:p>
        </p:txBody>
      </p:sp>
      <p:sp>
        <p:nvSpPr>
          <p:cNvPr id="71" name="TextBox 70"/>
          <p:cNvSpPr txBox="1"/>
          <p:nvPr/>
        </p:nvSpPr>
        <p:spPr>
          <a:xfrm>
            <a:off x="3797626" y="3208405"/>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72" name="TextBox 71"/>
          <p:cNvSpPr txBox="1"/>
          <p:nvPr/>
        </p:nvSpPr>
        <p:spPr>
          <a:xfrm>
            <a:off x="4607479" y="1602247"/>
            <a:ext cx="647528" cy="215444"/>
          </a:xfrm>
          <a:prstGeom prst="rect">
            <a:avLst/>
          </a:prstGeom>
          <a:solidFill>
            <a:schemeClr val="bg1"/>
          </a:solidFill>
        </p:spPr>
        <p:txBody>
          <a:bodyPr wrap="square" rtlCol="0">
            <a:spAutoFit/>
          </a:bodyPr>
          <a:lstStyle/>
          <a:p>
            <a:r>
              <a:rPr lang="en-US" sz="800" dirty="0"/>
              <a:t>Data</a:t>
            </a:r>
          </a:p>
        </p:txBody>
      </p:sp>
      <p:sp>
        <p:nvSpPr>
          <p:cNvPr id="73" name="TextBox 72"/>
          <p:cNvSpPr txBox="1"/>
          <p:nvPr/>
        </p:nvSpPr>
        <p:spPr>
          <a:xfrm>
            <a:off x="4725213" y="2881784"/>
            <a:ext cx="879425" cy="215444"/>
          </a:xfrm>
          <a:prstGeom prst="rect">
            <a:avLst/>
          </a:prstGeom>
          <a:solidFill>
            <a:schemeClr val="bg1"/>
          </a:solidFill>
        </p:spPr>
        <p:txBody>
          <a:bodyPr wrap="square" lIns="45720" tIns="45720" rIns="45720" rtlCol="0">
            <a:spAutoFit/>
          </a:bodyPr>
          <a:lstStyle/>
          <a:p>
            <a:r>
              <a:rPr lang="en-US" sz="800" dirty="0"/>
              <a:t>Server Events</a:t>
            </a:r>
          </a:p>
        </p:txBody>
      </p:sp>
      <p:sp>
        <p:nvSpPr>
          <p:cNvPr id="74" name="TextBox 73"/>
          <p:cNvSpPr txBox="1"/>
          <p:nvPr/>
        </p:nvSpPr>
        <p:spPr>
          <a:xfrm>
            <a:off x="5781063" y="2559355"/>
            <a:ext cx="1327338" cy="215444"/>
          </a:xfrm>
          <a:prstGeom prst="rect">
            <a:avLst/>
          </a:prstGeom>
          <a:solidFill>
            <a:schemeClr val="bg1"/>
          </a:solidFill>
        </p:spPr>
        <p:txBody>
          <a:bodyPr wrap="square" rtlCol="0">
            <a:spAutoFit/>
          </a:bodyPr>
          <a:lstStyle/>
          <a:p>
            <a:r>
              <a:rPr lang="en-US" sz="800" dirty="0"/>
              <a:t>End-User Monitoring Data</a:t>
            </a:r>
          </a:p>
        </p:txBody>
      </p:sp>
      <p:sp>
        <p:nvSpPr>
          <p:cNvPr id="75" name="TextBox 74"/>
          <p:cNvSpPr txBox="1"/>
          <p:nvPr/>
        </p:nvSpPr>
        <p:spPr>
          <a:xfrm>
            <a:off x="3383539" y="2881784"/>
            <a:ext cx="885891" cy="215444"/>
          </a:xfrm>
          <a:prstGeom prst="rect">
            <a:avLst/>
          </a:prstGeom>
          <a:solidFill>
            <a:schemeClr val="bg1"/>
          </a:solidFill>
        </p:spPr>
        <p:txBody>
          <a:bodyPr wrap="square" rtlCol="0">
            <a:spAutoFit/>
          </a:bodyPr>
          <a:lstStyle/>
          <a:p>
            <a:r>
              <a:rPr lang="en-US" sz="800" dirty="0"/>
              <a:t>Synthetic Data</a:t>
            </a:r>
          </a:p>
        </p:txBody>
      </p:sp>
      <p:cxnSp>
        <p:nvCxnSpPr>
          <p:cNvPr id="76" name="Straight Connector 75"/>
          <p:cNvCxnSpPr>
            <a:stCxn id="83" idx="2"/>
            <a:endCxn id="77" idx="0"/>
          </p:cNvCxnSpPr>
          <p:nvPr/>
        </p:nvCxnSpPr>
        <p:spPr>
          <a:xfrm>
            <a:off x="4651892" y="1549635"/>
            <a:ext cx="1" cy="3954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77" name="Rounded Rectangle 76"/>
          <p:cNvSpPr/>
          <p:nvPr/>
        </p:nvSpPr>
        <p:spPr>
          <a:xfrm>
            <a:off x="3953907" y="1945105"/>
            <a:ext cx="1395971" cy="74433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sp>
        <p:nvSpPr>
          <p:cNvPr id="78" name="tsavm">
            <a:hlinkClick r:id="rId2" action="ppaction://hlinksldjump"/>
          </p:cNvPr>
          <p:cNvSpPr/>
          <p:nvPr/>
        </p:nvSpPr>
        <p:spPr>
          <a:xfrm>
            <a:off x="4029494" y="2018478"/>
            <a:ext cx="1244797" cy="602321"/>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App Visibility Server</a:t>
            </a:r>
          </a:p>
        </p:txBody>
      </p:sp>
      <p:sp>
        <p:nvSpPr>
          <p:cNvPr id="79" name="help_tsavm">
            <a:hlinkClick r:id="rId3" action="ppaction://hlinksldjump"/>
          </p:cNvPr>
          <p:cNvSpPr>
            <a:spLocks/>
          </p:cNvSpPr>
          <p:nvPr/>
        </p:nvSpPr>
        <p:spPr>
          <a:xfrm>
            <a:off x="5089107" y="203364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83" name="tsps">
            <a:hlinkClick r:id="rId4" action="ppaction://hlinksldjump"/>
          </p:cNvPr>
          <p:cNvSpPr/>
          <p:nvPr/>
        </p:nvSpPr>
        <p:spPr>
          <a:xfrm>
            <a:off x="3888747" y="1048704"/>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89" name="syn"/>
          <p:cNvSpPr/>
          <p:nvPr/>
        </p:nvSpPr>
        <p:spPr>
          <a:xfrm>
            <a:off x="1726836" y="243493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2" name="syn"/>
          <p:cNvSpPr/>
          <p:nvPr/>
        </p:nvSpPr>
        <p:spPr>
          <a:xfrm>
            <a:off x="1879236" y="258733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5" name="syn"/>
          <p:cNvSpPr/>
          <p:nvPr/>
        </p:nvSpPr>
        <p:spPr>
          <a:xfrm>
            <a:off x="2031636" y="271879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Synthetic </a:t>
            </a:r>
            <a:br>
              <a:rPr lang="en-US" sz="1350" dirty="0"/>
            </a:br>
            <a:r>
              <a:rPr lang="en-US" sz="1350" dirty="0"/>
              <a:t>TEA Agent</a:t>
            </a:r>
          </a:p>
        </p:txBody>
      </p:sp>
      <p:sp>
        <p:nvSpPr>
          <p:cNvPr id="96" name="help_syn">
            <a:hlinkClick r:id="rId5" action="ppaction://hlinksldjump"/>
          </p:cNvPr>
          <p:cNvSpPr>
            <a:spLocks/>
          </p:cNvSpPr>
          <p:nvPr/>
        </p:nvSpPr>
        <p:spPr>
          <a:xfrm>
            <a:off x="3097236" y="2751139"/>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pic>
        <p:nvPicPr>
          <p:cNvPr id="97" name="Picture 96"/>
          <p:cNvPicPr>
            <a:picLocks noChangeAspect="1"/>
          </p:cNvPicPr>
          <p:nvPr/>
        </p:nvPicPr>
        <p:blipFill>
          <a:blip r:embed="rId6"/>
          <a:stretch>
            <a:fillRect/>
          </a:stretch>
        </p:blipFill>
        <p:spPr>
          <a:xfrm>
            <a:off x="6378465" y="3040412"/>
            <a:ext cx="472213" cy="472213"/>
          </a:xfrm>
          <a:prstGeom prst="rect">
            <a:avLst/>
          </a:prstGeom>
        </p:spPr>
      </p:pic>
      <p:sp>
        <p:nvSpPr>
          <p:cNvPr id="98" name="tsavm"/>
          <p:cNvSpPr/>
          <p:nvPr/>
        </p:nvSpPr>
        <p:spPr>
          <a:xfrm>
            <a:off x="4109721" y="36217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9" name="tsavm"/>
          <p:cNvSpPr/>
          <p:nvPr/>
        </p:nvSpPr>
        <p:spPr>
          <a:xfrm>
            <a:off x="4262121" y="37741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102" name="tsavm"/>
          <p:cNvSpPr/>
          <p:nvPr/>
        </p:nvSpPr>
        <p:spPr>
          <a:xfrm>
            <a:off x="4414521" y="39265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App Visibility Agent</a:t>
            </a:r>
          </a:p>
        </p:txBody>
      </p:sp>
      <p:sp>
        <p:nvSpPr>
          <p:cNvPr id="103" name="help_syn">
            <a:hlinkClick r:id="rId7" action="ppaction://hlinksldjump"/>
          </p:cNvPr>
          <p:cNvSpPr>
            <a:spLocks/>
          </p:cNvSpPr>
          <p:nvPr/>
        </p:nvSpPr>
        <p:spPr>
          <a:xfrm>
            <a:off x="5478017" y="394174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cxnSp>
        <p:nvCxnSpPr>
          <p:cNvPr id="106" name="Straight Connector 105"/>
          <p:cNvCxnSpPr>
            <a:endCxn id="98" idx="0"/>
          </p:cNvCxnSpPr>
          <p:nvPr/>
        </p:nvCxnSpPr>
        <p:spPr>
          <a:xfrm>
            <a:off x="4728459" y="2696420"/>
            <a:ext cx="3661" cy="925299"/>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4572000" y="2696420"/>
            <a:ext cx="0" cy="92529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77" idx="1"/>
            <a:endCxn id="95" idx="3"/>
          </p:cNvCxnSpPr>
          <p:nvPr/>
        </p:nvCxnSpPr>
        <p:spPr>
          <a:xfrm flipH="1">
            <a:off x="3276433" y="2317273"/>
            <a:ext cx="677474" cy="702685"/>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a:off x="6850678" y="3081738"/>
            <a:ext cx="944170" cy="430887"/>
          </a:xfrm>
          <a:prstGeom prst="rect">
            <a:avLst/>
          </a:prstGeom>
          <a:noFill/>
        </p:spPr>
        <p:txBody>
          <a:bodyPr wrap="square" rtlCol="0">
            <a:spAutoFit/>
          </a:bodyPr>
          <a:lstStyle/>
          <a:p>
            <a:r>
              <a:rPr lang="en-US" sz="1100" dirty="0"/>
              <a:t>Application Users</a:t>
            </a:r>
          </a:p>
        </p:txBody>
      </p:sp>
      <p:cxnSp>
        <p:nvCxnSpPr>
          <p:cNvPr id="110" name="Straight Connector 109"/>
          <p:cNvCxnSpPr>
            <a:stCxn id="97" idx="1"/>
            <a:endCxn id="77" idx="3"/>
          </p:cNvCxnSpPr>
          <p:nvPr/>
        </p:nvCxnSpPr>
        <p:spPr>
          <a:xfrm flipH="1" flipV="1">
            <a:off x="5349878" y="2317273"/>
            <a:ext cx="1028587" cy="959246"/>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11" name="Elbow Connector 110"/>
          <p:cNvCxnSpPr>
            <a:stCxn id="97" idx="2"/>
            <a:endCxn id="102" idx="3"/>
          </p:cNvCxnSpPr>
          <p:nvPr/>
        </p:nvCxnSpPr>
        <p:spPr>
          <a:xfrm rot="5400000">
            <a:off x="5779418" y="3392525"/>
            <a:ext cx="715055" cy="955254"/>
          </a:xfrm>
          <a:prstGeom prst="bentConnector2">
            <a:avLst/>
          </a:prstGeom>
          <a:ln w="12700">
            <a:prstDash val="sysDash"/>
          </a:ln>
          <a:effectLst/>
        </p:spPr>
        <p:style>
          <a:lnRef idx="2">
            <a:schemeClr val="accent1"/>
          </a:lnRef>
          <a:fillRef idx="0">
            <a:schemeClr val="accent1"/>
          </a:fillRef>
          <a:effectRef idx="1">
            <a:schemeClr val="accent1"/>
          </a:effectRef>
          <a:fontRef idx="minor">
            <a:schemeClr val="tx1"/>
          </a:fontRef>
        </p:style>
      </p:cxnSp>
      <p:grpSp>
        <p:nvGrpSpPr>
          <p:cNvPr id="119" name="Group 118"/>
          <p:cNvGrpSpPr/>
          <p:nvPr/>
        </p:nvGrpSpPr>
        <p:grpSpPr>
          <a:xfrm>
            <a:off x="6689110" y="77360"/>
            <a:ext cx="2373928" cy="977534"/>
            <a:chOff x="2688610" y="2896760"/>
            <a:chExt cx="2373928" cy="977534"/>
          </a:xfrm>
        </p:grpSpPr>
        <p:sp>
          <p:nvSpPr>
            <p:cNvPr id="121" name="Rounded Rectangle 12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22" name="Straight Connector 121"/>
            <p:cNvCxnSpPr>
              <a:stCxn id="142" idx="2"/>
              <a:endCxn id="140"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142" idx="2"/>
              <a:endCxn id="131"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a:stCxn id="142" idx="2"/>
              <a:endCxn id="130"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142" idx="2"/>
              <a:endCxn id="128"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28" name="tsim">
              <a:hlinkClick r:id="rId8"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30"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31" name="tsavm">
              <a:hlinkClick r:id="rId3"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0" name="euem">
              <a:hlinkClick r:id="rId10"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42" name="tsps">
              <a:hlinkClick r:id="rId4"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43" name="syn">
              <a:hlinkClick r:id="rId11"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69" name="Rounded Rectangular Callout 68"/>
          <p:cNvSpPr/>
          <p:nvPr/>
        </p:nvSpPr>
        <p:spPr>
          <a:xfrm>
            <a:off x="6650978" y="1421935"/>
            <a:ext cx="1887731" cy="1357153"/>
          </a:xfrm>
          <a:prstGeom prst="wedgeRoundRectCallout">
            <a:avLst>
              <a:gd name="adj1" fmla="val -125662"/>
              <a:gd name="adj2" fmla="val -4810"/>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The App Visibility server comprises the following components: </a:t>
            </a:r>
          </a:p>
          <a:p>
            <a:pPr marL="171450" indent="-171450">
              <a:buFont typeface="Arial" panose="020B0604020202020204" pitchFamily="34" charset="0"/>
              <a:buChar char="•"/>
            </a:pPr>
            <a:r>
              <a:rPr lang="en-US" sz="1200" dirty="0"/>
              <a:t>Portal</a:t>
            </a:r>
          </a:p>
          <a:p>
            <a:pPr marL="171450" indent="-171450">
              <a:buFont typeface="Arial" panose="020B0604020202020204" pitchFamily="34" charset="0"/>
              <a:buChar char="•"/>
            </a:pPr>
            <a:r>
              <a:rPr lang="en-US" sz="1200" dirty="0"/>
              <a:t>Collector</a:t>
            </a:r>
          </a:p>
          <a:p>
            <a:pPr marL="171450" indent="-171450">
              <a:buFont typeface="Arial" panose="020B0604020202020204" pitchFamily="34" charset="0"/>
              <a:buChar char="•"/>
            </a:pPr>
            <a:r>
              <a:rPr lang="en-US" sz="1200" dirty="0"/>
              <a:t>Proxy</a:t>
            </a:r>
          </a:p>
        </p:txBody>
      </p:sp>
    </p:spTree>
    <p:extLst>
      <p:ext uri="{BB962C8B-B14F-4D97-AF65-F5344CB8AC3E}">
        <p14:creationId xmlns:p14="http://schemas.microsoft.com/office/powerpoint/2010/main" val="5171098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r>
              <a:rPr lang="en-US" sz="1800" dirty="0"/>
              <a:t> (level 1)</a:t>
            </a:r>
            <a:endParaRPr lang="en-US" dirty="0"/>
          </a:p>
        </p:txBody>
      </p:sp>
      <p:sp>
        <p:nvSpPr>
          <p:cNvPr id="71" name="TextBox 70"/>
          <p:cNvSpPr txBox="1"/>
          <p:nvPr/>
        </p:nvSpPr>
        <p:spPr>
          <a:xfrm>
            <a:off x="3797626" y="3208405"/>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72" name="TextBox 71"/>
          <p:cNvSpPr txBox="1"/>
          <p:nvPr/>
        </p:nvSpPr>
        <p:spPr>
          <a:xfrm>
            <a:off x="4607479" y="1602247"/>
            <a:ext cx="647528" cy="215444"/>
          </a:xfrm>
          <a:prstGeom prst="rect">
            <a:avLst/>
          </a:prstGeom>
          <a:solidFill>
            <a:schemeClr val="bg1"/>
          </a:solidFill>
        </p:spPr>
        <p:txBody>
          <a:bodyPr wrap="square" rtlCol="0">
            <a:spAutoFit/>
          </a:bodyPr>
          <a:lstStyle/>
          <a:p>
            <a:r>
              <a:rPr lang="en-US" sz="800" dirty="0"/>
              <a:t>Data</a:t>
            </a:r>
          </a:p>
        </p:txBody>
      </p:sp>
      <p:sp>
        <p:nvSpPr>
          <p:cNvPr id="73" name="TextBox 72"/>
          <p:cNvSpPr txBox="1"/>
          <p:nvPr/>
        </p:nvSpPr>
        <p:spPr>
          <a:xfrm>
            <a:off x="4725213" y="2881784"/>
            <a:ext cx="879425" cy="215444"/>
          </a:xfrm>
          <a:prstGeom prst="rect">
            <a:avLst/>
          </a:prstGeom>
          <a:solidFill>
            <a:schemeClr val="bg1"/>
          </a:solidFill>
        </p:spPr>
        <p:txBody>
          <a:bodyPr wrap="square" lIns="45720" tIns="45720" rIns="45720" rtlCol="0">
            <a:spAutoFit/>
          </a:bodyPr>
          <a:lstStyle/>
          <a:p>
            <a:r>
              <a:rPr lang="en-US" sz="800" dirty="0"/>
              <a:t>Server Events</a:t>
            </a:r>
          </a:p>
        </p:txBody>
      </p:sp>
      <p:sp>
        <p:nvSpPr>
          <p:cNvPr id="74" name="TextBox 73"/>
          <p:cNvSpPr txBox="1"/>
          <p:nvPr/>
        </p:nvSpPr>
        <p:spPr>
          <a:xfrm>
            <a:off x="5781063" y="2559355"/>
            <a:ext cx="1327338" cy="215444"/>
          </a:xfrm>
          <a:prstGeom prst="rect">
            <a:avLst/>
          </a:prstGeom>
          <a:solidFill>
            <a:schemeClr val="bg1"/>
          </a:solidFill>
        </p:spPr>
        <p:txBody>
          <a:bodyPr wrap="square" rtlCol="0">
            <a:spAutoFit/>
          </a:bodyPr>
          <a:lstStyle/>
          <a:p>
            <a:r>
              <a:rPr lang="en-US" sz="800" dirty="0"/>
              <a:t>End-User Monitoring Data</a:t>
            </a:r>
          </a:p>
        </p:txBody>
      </p:sp>
      <p:sp>
        <p:nvSpPr>
          <p:cNvPr id="75" name="TextBox 74"/>
          <p:cNvSpPr txBox="1"/>
          <p:nvPr/>
        </p:nvSpPr>
        <p:spPr>
          <a:xfrm>
            <a:off x="3383539" y="2881784"/>
            <a:ext cx="885891" cy="215444"/>
          </a:xfrm>
          <a:prstGeom prst="rect">
            <a:avLst/>
          </a:prstGeom>
          <a:solidFill>
            <a:schemeClr val="bg1"/>
          </a:solidFill>
        </p:spPr>
        <p:txBody>
          <a:bodyPr wrap="square" rtlCol="0">
            <a:spAutoFit/>
          </a:bodyPr>
          <a:lstStyle/>
          <a:p>
            <a:r>
              <a:rPr lang="en-US" sz="800" dirty="0"/>
              <a:t>Synthetic Data</a:t>
            </a:r>
          </a:p>
        </p:txBody>
      </p:sp>
      <p:cxnSp>
        <p:nvCxnSpPr>
          <p:cNvPr id="76" name="Straight Connector 75"/>
          <p:cNvCxnSpPr>
            <a:stCxn id="83" idx="2"/>
            <a:endCxn id="77" idx="0"/>
          </p:cNvCxnSpPr>
          <p:nvPr/>
        </p:nvCxnSpPr>
        <p:spPr>
          <a:xfrm>
            <a:off x="4651892" y="1549635"/>
            <a:ext cx="1" cy="3954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77" name="Rounded Rectangle 76"/>
          <p:cNvSpPr/>
          <p:nvPr/>
        </p:nvSpPr>
        <p:spPr>
          <a:xfrm>
            <a:off x="3953907" y="1945105"/>
            <a:ext cx="1395971" cy="74433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sp>
        <p:nvSpPr>
          <p:cNvPr id="78" name="tsavm">
            <a:hlinkClick r:id="rId2" action="ppaction://hlinksldjump"/>
          </p:cNvPr>
          <p:cNvSpPr/>
          <p:nvPr/>
        </p:nvSpPr>
        <p:spPr>
          <a:xfrm>
            <a:off x="4029494" y="2018478"/>
            <a:ext cx="1244797" cy="602321"/>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App Visibility Server</a:t>
            </a:r>
          </a:p>
        </p:txBody>
      </p:sp>
      <p:sp>
        <p:nvSpPr>
          <p:cNvPr id="79" name="help_tsavm">
            <a:hlinkClick r:id="rId3" action="ppaction://hlinksldjump"/>
          </p:cNvPr>
          <p:cNvSpPr>
            <a:spLocks/>
          </p:cNvSpPr>
          <p:nvPr/>
        </p:nvSpPr>
        <p:spPr>
          <a:xfrm>
            <a:off x="5089107" y="203364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83" name="tsps">
            <a:hlinkClick r:id="rId4" action="ppaction://hlinksldjump"/>
          </p:cNvPr>
          <p:cNvSpPr/>
          <p:nvPr/>
        </p:nvSpPr>
        <p:spPr>
          <a:xfrm>
            <a:off x="3888747" y="1048704"/>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89" name="syn"/>
          <p:cNvSpPr/>
          <p:nvPr/>
        </p:nvSpPr>
        <p:spPr>
          <a:xfrm>
            <a:off x="1726836" y="243493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2" name="syn"/>
          <p:cNvSpPr/>
          <p:nvPr/>
        </p:nvSpPr>
        <p:spPr>
          <a:xfrm>
            <a:off x="1879236" y="258733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5" name="syn"/>
          <p:cNvSpPr/>
          <p:nvPr/>
        </p:nvSpPr>
        <p:spPr>
          <a:xfrm>
            <a:off x="2031636" y="271879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Synthetic </a:t>
            </a:r>
            <a:br>
              <a:rPr lang="en-US" sz="1350" dirty="0"/>
            </a:br>
            <a:r>
              <a:rPr lang="en-US" sz="1350" dirty="0"/>
              <a:t>TEA Agent</a:t>
            </a:r>
          </a:p>
        </p:txBody>
      </p:sp>
      <p:sp>
        <p:nvSpPr>
          <p:cNvPr id="96" name="help_syn">
            <a:hlinkClick r:id="rId5" action="ppaction://hlinksldjump"/>
          </p:cNvPr>
          <p:cNvSpPr>
            <a:spLocks/>
          </p:cNvSpPr>
          <p:nvPr/>
        </p:nvSpPr>
        <p:spPr>
          <a:xfrm>
            <a:off x="3097236" y="2751139"/>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pic>
        <p:nvPicPr>
          <p:cNvPr id="97" name="Picture 96"/>
          <p:cNvPicPr>
            <a:picLocks noChangeAspect="1"/>
          </p:cNvPicPr>
          <p:nvPr/>
        </p:nvPicPr>
        <p:blipFill>
          <a:blip r:embed="rId6"/>
          <a:stretch>
            <a:fillRect/>
          </a:stretch>
        </p:blipFill>
        <p:spPr>
          <a:xfrm>
            <a:off x="6378465" y="3040412"/>
            <a:ext cx="472213" cy="472213"/>
          </a:xfrm>
          <a:prstGeom prst="rect">
            <a:avLst/>
          </a:prstGeom>
        </p:spPr>
      </p:pic>
      <p:sp>
        <p:nvSpPr>
          <p:cNvPr id="98" name="tsavm"/>
          <p:cNvSpPr/>
          <p:nvPr/>
        </p:nvSpPr>
        <p:spPr>
          <a:xfrm>
            <a:off x="4109721" y="36217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9" name="tsavm"/>
          <p:cNvSpPr/>
          <p:nvPr/>
        </p:nvSpPr>
        <p:spPr>
          <a:xfrm>
            <a:off x="4262121" y="37741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102" name="tsavm"/>
          <p:cNvSpPr/>
          <p:nvPr/>
        </p:nvSpPr>
        <p:spPr>
          <a:xfrm>
            <a:off x="4414521" y="39265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App Visibility Agent</a:t>
            </a:r>
          </a:p>
        </p:txBody>
      </p:sp>
      <p:sp>
        <p:nvSpPr>
          <p:cNvPr id="103" name="help_syn">
            <a:hlinkClick r:id="rId7" action="ppaction://hlinksldjump"/>
          </p:cNvPr>
          <p:cNvSpPr>
            <a:spLocks/>
          </p:cNvSpPr>
          <p:nvPr/>
        </p:nvSpPr>
        <p:spPr>
          <a:xfrm>
            <a:off x="5478017" y="394174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cxnSp>
        <p:nvCxnSpPr>
          <p:cNvPr id="106" name="Straight Connector 105"/>
          <p:cNvCxnSpPr>
            <a:endCxn id="98" idx="0"/>
          </p:cNvCxnSpPr>
          <p:nvPr/>
        </p:nvCxnSpPr>
        <p:spPr>
          <a:xfrm>
            <a:off x="4728459" y="2696420"/>
            <a:ext cx="3661" cy="925299"/>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4572000" y="2696420"/>
            <a:ext cx="0" cy="92529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77" idx="1"/>
            <a:endCxn id="95" idx="3"/>
          </p:cNvCxnSpPr>
          <p:nvPr/>
        </p:nvCxnSpPr>
        <p:spPr>
          <a:xfrm flipH="1">
            <a:off x="3276433" y="2317273"/>
            <a:ext cx="677474" cy="702685"/>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a:off x="6850678" y="3081738"/>
            <a:ext cx="944170" cy="430887"/>
          </a:xfrm>
          <a:prstGeom prst="rect">
            <a:avLst/>
          </a:prstGeom>
          <a:noFill/>
        </p:spPr>
        <p:txBody>
          <a:bodyPr wrap="square" rtlCol="0">
            <a:spAutoFit/>
          </a:bodyPr>
          <a:lstStyle/>
          <a:p>
            <a:r>
              <a:rPr lang="en-US" sz="1100" dirty="0"/>
              <a:t>Application Users</a:t>
            </a:r>
          </a:p>
        </p:txBody>
      </p:sp>
      <p:cxnSp>
        <p:nvCxnSpPr>
          <p:cNvPr id="110" name="Straight Connector 109"/>
          <p:cNvCxnSpPr>
            <a:stCxn id="97" idx="1"/>
            <a:endCxn id="77" idx="3"/>
          </p:cNvCxnSpPr>
          <p:nvPr/>
        </p:nvCxnSpPr>
        <p:spPr>
          <a:xfrm flipH="1" flipV="1">
            <a:off x="5349878" y="2317273"/>
            <a:ext cx="1028587" cy="959246"/>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11" name="Elbow Connector 110"/>
          <p:cNvCxnSpPr>
            <a:stCxn id="97" idx="2"/>
            <a:endCxn id="102" idx="3"/>
          </p:cNvCxnSpPr>
          <p:nvPr/>
        </p:nvCxnSpPr>
        <p:spPr>
          <a:xfrm rot="5400000">
            <a:off x="5779418" y="3392525"/>
            <a:ext cx="715055" cy="955254"/>
          </a:xfrm>
          <a:prstGeom prst="bentConnector2">
            <a:avLst/>
          </a:prstGeom>
          <a:ln w="12700">
            <a:prstDash val="sysDash"/>
          </a:ln>
          <a:effectLst/>
        </p:spPr>
        <p:style>
          <a:lnRef idx="2">
            <a:schemeClr val="accent1"/>
          </a:lnRef>
          <a:fillRef idx="0">
            <a:schemeClr val="accent1"/>
          </a:fillRef>
          <a:effectRef idx="1">
            <a:schemeClr val="accent1"/>
          </a:effectRef>
          <a:fontRef idx="minor">
            <a:schemeClr val="tx1"/>
          </a:fontRef>
        </p:style>
      </p:cxnSp>
      <p:grpSp>
        <p:nvGrpSpPr>
          <p:cNvPr id="119" name="Group 118"/>
          <p:cNvGrpSpPr/>
          <p:nvPr/>
        </p:nvGrpSpPr>
        <p:grpSpPr>
          <a:xfrm>
            <a:off x="6689110" y="77360"/>
            <a:ext cx="2373928" cy="977534"/>
            <a:chOff x="2688610" y="2896760"/>
            <a:chExt cx="2373928" cy="977534"/>
          </a:xfrm>
        </p:grpSpPr>
        <p:sp>
          <p:nvSpPr>
            <p:cNvPr id="121" name="Rounded Rectangle 12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22" name="Straight Connector 121"/>
            <p:cNvCxnSpPr>
              <a:stCxn id="142" idx="2"/>
              <a:endCxn id="140"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142" idx="2"/>
              <a:endCxn id="131"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a:stCxn id="142" idx="2"/>
              <a:endCxn id="130"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142" idx="2"/>
              <a:endCxn id="128"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28" name="tsim">
              <a:hlinkClick r:id="rId8"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30"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31" name="tsavm">
              <a:hlinkClick r:id="rId5"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0" name="euem">
              <a:hlinkClick r:id="rId10"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42" name="tsps">
              <a:hlinkClick r:id="rId4"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43" name="syn">
              <a:hlinkClick r:id="rId11"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56" name="Rounded Rectangular Callout 55"/>
          <p:cNvSpPr/>
          <p:nvPr/>
        </p:nvSpPr>
        <p:spPr>
          <a:xfrm>
            <a:off x="5656899" y="1484663"/>
            <a:ext cx="2043034" cy="1293053"/>
          </a:xfrm>
          <a:prstGeom prst="wedgeRoundRectCallout">
            <a:avLst>
              <a:gd name="adj1" fmla="val -170831"/>
              <a:gd name="adj2" fmla="val 47038"/>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The TEA Agent monitors the performance and reliability of worldwide applications through synthetic (also called robotic) transactions.</a:t>
            </a:r>
          </a:p>
        </p:txBody>
      </p:sp>
    </p:spTree>
    <p:extLst>
      <p:ext uri="{BB962C8B-B14F-4D97-AF65-F5344CB8AC3E}">
        <p14:creationId xmlns:p14="http://schemas.microsoft.com/office/powerpoint/2010/main" val="41754748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r>
              <a:rPr lang="en-US" sz="1800" dirty="0"/>
              <a:t> (level 1)</a:t>
            </a:r>
            <a:endParaRPr lang="en-US" dirty="0"/>
          </a:p>
        </p:txBody>
      </p:sp>
      <p:sp>
        <p:nvSpPr>
          <p:cNvPr id="71" name="TextBox 70"/>
          <p:cNvSpPr txBox="1"/>
          <p:nvPr/>
        </p:nvSpPr>
        <p:spPr>
          <a:xfrm>
            <a:off x="3797626" y="3208405"/>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72" name="TextBox 71"/>
          <p:cNvSpPr txBox="1"/>
          <p:nvPr/>
        </p:nvSpPr>
        <p:spPr>
          <a:xfrm>
            <a:off x="4607479" y="1602247"/>
            <a:ext cx="647528" cy="215444"/>
          </a:xfrm>
          <a:prstGeom prst="rect">
            <a:avLst/>
          </a:prstGeom>
          <a:solidFill>
            <a:schemeClr val="bg1"/>
          </a:solidFill>
        </p:spPr>
        <p:txBody>
          <a:bodyPr wrap="square" rtlCol="0">
            <a:spAutoFit/>
          </a:bodyPr>
          <a:lstStyle/>
          <a:p>
            <a:r>
              <a:rPr lang="en-US" sz="800" dirty="0"/>
              <a:t>Data</a:t>
            </a:r>
          </a:p>
        </p:txBody>
      </p:sp>
      <p:sp>
        <p:nvSpPr>
          <p:cNvPr id="73" name="TextBox 72"/>
          <p:cNvSpPr txBox="1"/>
          <p:nvPr/>
        </p:nvSpPr>
        <p:spPr>
          <a:xfrm>
            <a:off x="4725213" y="2881784"/>
            <a:ext cx="879425" cy="215444"/>
          </a:xfrm>
          <a:prstGeom prst="rect">
            <a:avLst/>
          </a:prstGeom>
          <a:solidFill>
            <a:schemeClr val="bg1"/>
          </a:solidFill>
        </p:spPr>
        <p:txBody>
          <a:bodyPr wrap="square" lIns="45720" tIns="45720" rIns="45720" rtlCol="0">
            <a:spAutoFit/>
          </a:bodyPr>
          <a:lstStyle/>
          <a:p>
            <a:r>
              <a:rPr lang="en-US" sz="800" dirty="0"/>
              <a:t>Server Events</a:t>
            </a:r>
          </a:p>
        </p:txBody>
      </p:sp>
      <p:sp>
        <p:nvSpPr>
          <p:cNvPr id="74" name="TextBox 73"/>
          <p:cNvSpPr txBox="1"/>
          <p:nvPr/>
        </p:nvSpPr>
        <p:spPr>
          <a:xfrm>
            <a:off x="5781063" y="2559355"/>
            <a:ext cx="1327338" cy="215444"/>
          </a:xfrm>
          <a:prstGeom prst="rect">
            <a:avLst/>
          </a:prstGeom>
          <a:solidFill>
            <a:schemeClr val="bg1"/>
          </a:solidFill>
        </p:spPr>
        <p:txBody>
          <a:bodyPr wrap="square" rtlCol="0">
            <a:spAutoFit/>
          </a:bodyPr>
          <a:lstStyle/>
          <a:p>
            <a:r>
              <a:rPr lang="en-US" sz="800" dirty="0"/>
              <a:t>End-User Monitoring Data</a:t>
            </a:r>
          </a:p>
        </p:txBody>
      </p:sp>
      <p:sp>
        <p:nvSpPr>
          <p:cNvPr id="75" name="TextBox 74"/>
          <p:cNvSpPr txBox="1"/>
          <p:nvPr/>
        </p:nvSpPr>
        <p:spPr>
          <a:xfrm>
            <a:off x="3383539" y="2881784"/>
            <a:ext cx="885891" cy="215444"/>
          </a:xfrm>
          <a:prstGeom prst="rect">
            <a:avLst/>
          </a:prstGeom>
          <a:solidFill>
            <a:schemeClr val="bg1"/>
          </a:solidFill>
        </p:spPr>
        <p:txBody>
          <a:bodyPr wrap="square" rtlCol="0">
            <a:spAutoFit/>
          </a:bodyPr>
          <a:lstStyle/>
          <a:p>
            <a:r>
              <a:rPr lang="en-US" sz="800" dirty="0"/>
              <a:t>Synthetic Data</a:t>
            </a:r>
          </a:p>
        </p:txBody>
      </p:sp>
      <p:cxnSp>
        <p:nvCxnSpPr>
          <p:cNvPr id="76" name="Straight Connector 75"/>
          <p:cNvCxnSpPr>
            <a:stCxn id="83" idx="2"/>
            <a:endCxn id="77" idx="0"/>
          </p:cNvCxnSpPr>
          <p:nvPr/>
        </p:nvCxnSpPr>
        <p:spPr>
          <a:xfrm>
            <a:off x="4651892" y="1549635"/>
            <a:ext cx="1" cy="3954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77" name="Rounded Rectangle 76"/>
          <p:cNvSpPr/>
          <p:nvPr/>
        </p:nvSpPr>
        <p:spPr>
          <a:xfrm>
            <a:off x="3953907" y="1945105"/>
            <a:ext cx="1395971" cy="74433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sp>
        <p:nvSpPr>
          <p:cNvPr id="78" name="tsavm">
            <a:hlinkClick r:id="rId2" action="ppaction://hlinksldjump"/>
          </p:cNvPr>
          <p:cNvSpPr/>
          <p:nvPr/>
        </p:nvSpPr>
        <p:spPr>
          <a:xfrm>
            <a:off x="4029494" y="2018478"/>
            <a:ext cx="1244797" cy="602321"/>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App Visibility Server</a:t>
            </a:r>
          </a:p>
        </p:txBody>
      </p:sp>
      <p:sp>
        <p:nvSpPr>
          <p:cNvPr id="79" name="help_tsavm">
            <a:hlinkClick r:id="rId3" action="ppaction://hlinksldjump"/>
          </p:cNvPr>
          <p:cNvSpPr>
            <a:spLocks/>
          </p:cNvSpPr>
          <p:nvPr/>
        </p:nvSpPr>
        <p:spPr>
          <a:xfrm>
            <a:off x="5089107" y="203364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83" name="tsps">
            <a:hlinkClick r:id="rId4" action="ppaction://hlinksldjump"/>
          </p:cNvPr>
          <p:cNvSpPr/>
          <p:nvPr/>
        </p:nvSpPr>
        <p:spPr>
          <a:xfrm>
            <a:off x="3888747" y="1048704"/>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89" name="syn"/>
          <p:cNvSpPr/>
          <p:nvPr/>
        </p:nvSpPr>
        <p:spPr>
          <a:xfrm>
            <a:off x="1726836" y="243493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2" name="syn"/>
          <p:cNvSpPr/>
          <p:nvPr/>
        </p:nvSpPr>
        <p:spPr>
          <a:xfrm>
            <a:off x="1879236" y="258733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5" name="syn"/>
          <p:cNvSpPr/>
          <p:nvPr/>
        </p:nvSpPr>
        <p:spPr>
          <a:xfrm>
            <a:off x="2031636" y="2718797"/>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Synthetic </a:t>
            </a:r>
            <a:br>
              <a:rPr lang="en-US" sz="1350" dirty="0"/>
            </a:br>
            <a:r>
              <a:rPr lang="en-US" sz="1350" dirty="0"/>
              <a:t>TEA Agent</a:t>
            </a:r>
          </a:p>
        </p:txBody>
      </p:sp>
      <p:sp>
        <p:nvSpPr>
          <p:cNvPr id="96" name="help_syn">
            <a:hlinkClick r:id="rId5" action="ppaction://hlinksldjump"/>
          </p:cNvPr>
          <p:cNvSpPr>
            <a:spLocks/>
          </p:cNvSpPr>
          <p:nvPr/>
        </p:nvSpPr>
        <p:spPr>
          <a:xfrm>
            <a:off x="3097236" y="2751139"/>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pic>
        <p:nvPicPr>
          <p:cNvPr id="97" name="Picture 96"/>
          <p:cNvPicPr>
            <a:picLocks noChangeAspect="1"/>
          </p:cNvPicPr>
          <p:nvPr/>
        </p:nvPicPr>
        <p:blipFill>
          <a:blip r:embed="rId6"/>
          <a:stretch>
            <a:fillRect/>
          </a:stretch>
        </p:blipFill>
        <p:spPr>
          <a:xfrm>
            <a:off x="6378465" y="3040412"/>
            <a:ext cx="472213" cy="472213"/>
          </a:xfrm>
          <a:prstGeom prst="rect">
            <a:avLst/>
          </a:prstGeom>
        </p:spPr>
      </p:pic>
      <p:sp>
        <p:nvSpPr>
          <p:cNvPr id="98" name="tsavm"/>
          <p:cNvSpPr/>
          <p:nvPr/>
        </p:nvSpPr>
        <p:spPr>
          <a:xfrm>
            <a:off x="4109721" y="36217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99" name="tsavm"/>
          <p:cNvSpPr/>
          <p:nvPr/>
        </p:nvSpPr>
        <p:spPr>
          <a:xfrm>
            <a:off x="4262121" y="37741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102" name="tsavm"/>
          <p:cNvSpPr/>
          <p:nvPr/>
        </p:nvSpPr>
        <p:spPr>
          <a:xfrm>
            <a:off x="4414521" y="3926519"/>
            <a:ext cx="1244797" cy="602321"/>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App Visibility Agent</a:t>
            </a:r>
          </a:p>
        </p:txBody>
      </p:sp>
      <p:sp>
        <p:nvSpPr>
          <p:cNvPr id="103" name="help_syn">
            <a:hlinkClick r:id="rId7" action="ppaction://hlinksldjump"/>
          </p:cNvPr>
          <p:cNvSpPr>
            <a:spLocks/>
          </p:cNvSpPr>
          <p:nvPr/>
        </p:nvSpPr>
        <p:spPr>
          <a:xfrm>
            <a:off x="5478017" y="394174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cxnSp>
        <p:nvCxnSpPr>
          <p:cNvPr id="106" name="Straight Connector 105"/>
          <p:cNvCxnSpPr>
            <a:endCxn id="98" idx="0"/>
          </p:cNvCxnSpPr>
          <p:nvPr/>
        </p:nvCxnSpPr>
        <p:spPr>
          <a:xfrm>
            <a:off x="4728459" y="2696420"/>
            <a:ext cx="3661" cy="925299"/>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4572000" y="2696420"/>
            <a:ext cx="0" cy="92529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77" idx="1"/>
            <a:endCxn id="95" idx="3"/>
          </p:cNvCxnSpPr>
          <p:nvPr/>
        </p:nvCxnSpPr>
        <p:spPr>
          <a:xfrm flipH="1">
            <a:off x="3276433" y="2317273"/>
            <a:ext cx="677474" cy="702685"/>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a:off x="6850678" y="3081738"/>
            <a:ext cx="944170" cy="430887"/>
          </a:xfrm>
          <a:prstGeom prst="rect">
            <a:avLst/>
          </a:prstGeom>
          <a:noFill/>
        </p:spPr>
        <p:txBody>
          <a:bodyPr wrap="square" rtlCol="0">
            <a:spAutoFit/>
          </a:bodyPr>
          <a:lstStyle/>
          <a:p>
            <a:r>
              <a:rPr lang="en-US" sz="1100" dirty="0"/>
              <a:t>Application Users</a:t>
            </a:r>
          </a:p>
        </p:txBody>
      </p:sp>
      <p:cxnSp>
        <p:nvCxnSpPr>
          <p:cNvPr id="110" name="Straight Connector 109"/>
          <p:cNvCxnSpPr>
            <a:stCxn id="97" idx="1"/>
            <a:endCxn id="77" idx="3"/>
          </p:cNvCxnSpPr>
          <p:nvPr/>
        </p:nvCxnSpPr>
        <p:spPr>
          <a:xfrm flipH="1" flipV="1">
            <a:off x="5349878" y="2317273"/>
            <a:ext cx="1028587" cy="959246"/>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11" name="Elbow Connector 110"/>
          <p:cNvCxnSpPr>
            <a:stCxn id="97" idx="2"/>
            <a:endCxn id="102" idx="3"/>
          </p:cNvCxnSpPr>
          <p:nvPr/>
        </p:nvCxnSpPr>
        <p:spPr>
          <a:xfrm rot="5400000">
            <a:off x="5779418" y="3392525"/>
            <a:ext cx="715055" cy="955254"/>
          </a:xfrm>
          <a:prstGeom prst="bentConnector2">
            <a:avLst/>
          </a:prstGeom>
          <a:ln w="12700">
            <a:prstDash val="sysDash"/>
          </a:ln>
          <a:effectLst/>
        </p:spPr>
        <p:style>
          <a:lnRef idx="2">
            <a:schemeClr val="accent1"/>
          </a:lnRef>
          <a:fillRef idx="0">
            <a:schemeClr val="accent1"/>
          </a:fillRef>
          <a:effectRef idx="1">
            <a:schemeClr val="accent1"/>
          </a:effectRef>
          <a:fontRef idx="minor">
            <a:schemeClr val="tx1"/>
          </a:fontRef>
        </p:style>
      </p:cxnSp>
      <p:grpSp>
        <p:nvGrpSpPr>
          <p:cNvPr id="119" name="Group 118"/>
          <p:cNvGrpSpPr/>
          <p:nvPr/>
        </p:nvGrpSpPr>
        <p:grpSpPr>
          <a:xfrm>
            <a:off x="6689110" y="77360"/>
            <a:ext cx="2373928" cy="977534"/>
            <a:chOff x="2688610" y="2896760"/>
            <a:chExt cx="2373928" cy="977534"/>
          </a:xfrm>
        </p:grpSpPr>
        <p:sp>
          <p:nvSpPr>
            <p:cNvPr id="121" name="Rounded Rectangle 12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22" name="Straight Connector 121"/>
            <p:cNvCxnSpPr>
              <a:stCxn id="142" idx="2"/>
              <a:endCxn id="140"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142" idx="2"/>
              <a:endCxn id="131"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a:stCxn id="142" idx="2"/>
              <a:endCxn id="130"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142" idx="2"/>
              <a:endCxn id="128"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28" name="tsim">
              <a:hlinkClick r:id="rId8"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30"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31" name="tsavm">
              <a:hlinkClick r:id="rId7"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0" name="euem">
              <a:hlinkClick r:id="rId10"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42" name="tsps">
              <a:hlinkClick r:id="rId4"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43" name="syn">
              <a:hlinkClick r:id="rId11"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56" name="Rounded Rectangular Callout 55"/>
          <p:cNvSpPr/>
          <p:nvPr/>
        </p:nvSpPr>
        <p:spPr>
          <a:xfrm>
            <a:off x="6496062" y="2149587"/>
            <a:ext cx="2135161" cy="1363038"/>
          </a:xfrm>
          <a:prstGeom prst="wedgeRoundRectCallout">
            <a:avLst>
              <a:gd name="adj1" fmla="val -92559"/>
              <a:gd name="adj2" fmla="val 81341"/>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The App Visibility agents for Java and agents for .NET monitor the performance and availability of applications running on application servers.</a:t>
            </a:r>
          </a:p>
        </p:txBody>
      </p:sp>
    </p:spTree>
    <p:extLst>
      <p:ext uri="{BB962C8B-B14F-4D97-AF65-F5344CB8AC3E}">
        <p14:creationId xmlns:p14="http://schemas.microsoft.com/office/powerpoint/2010/main" val="113411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savm"/>
          <p:cNvSpPr/>
          <p:nvPr/>
        </p:nvSpPr>
        <p:spPr>
          <a:xfrm>
            <a:off x="3242905" y="21792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sp>
        <p:nvSpPr>
          <p:cNvPr id="159" name="tsavm"/>
          <p:cNvSpPr/>
          <p:nvPr/>
        </p:nvSpPr>
        <p:spPr>
          <a:xfrm>
            <a:off x="3395305" y="23316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cxnSp>
        <p:nvCxnSpPr>
          <p:cNvPr id="97" name="Straight Connector 96"/>
          <p:cNvCxnSpPr>
            <a:stCxn id="81" idx="1"/>
          </p:cNvCxnSpPr>
          <p:nvPr/>
        </p:nvCxnSpPr>
        <p:spPr>
          <a:xfrm flipH="1" flipV="1">
            <a:off x="5693827" y="2463155"/>
            <a:ext cx="1481802" cy="825087"/>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17" name="tsavm"/>
          <p:cNvSpPr/>
          <p:nvPr/>
        </p:nvSpPr>
        <p:spPr>
          <a:xfrm>
            <a:off x="4869297" y="2193685"/>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sp>
        <p:nvSpPr>
          <p:cNvPr id="161" name="tsavm"/>
          <p:cNvSpPr/>
          <p:nvPr/>
        </p:nvSpPr>
        <p:spPr>
          <a:xfrm>
            <a:off x="5021697" y="2346085"/>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grpSp>
        <p:nvGrpSpPr>
          <p:cNvPr id="2" name="Group 1"/>
          <p:cNvGrpSpPr/>
          <p:nvPr/>
        </p:nvGrpSpPr>
        <p:grpSpPr>
          <a:xfrm>
            <a:off x="5168370" y="2496420"/>
            <a:ext cx="1244797" cy="576706"/>
            <a:chOff x="6971899" y="1650023"/>
            <a:chExt cx="1244797" cy="576706"/>
          </a:xfrm>
        </p:grpSpPr>
        <p:sp>
          <p:nvSpPr>
            <p:cNvPr id="71" name="tsavm"/>
            <p:cNvSpPr/>
            <p:nvPr/>
          </p:nvSpPr>
          <p:spPr>
            <a:xfrm>
              <a:off x="6971899" y="1650023"/>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a:t>
              </a:r>
              <a:br>
                <a:rPr lang="en-US" sz="1000" dirty="0"/>
              </a:br>
              <a:r>
                <a:rPr lang="en-US" sz="1000" dirty="0"/>
                <a:t>Proxy</a:t>
              </a:r>
            </a:p>
          </p:txBody>
        </p:sp>
        <p:pic>
          <p:nvPicPr>
            <p:cNvPr id="72" name="Picture 71"/>
            <p:cNvPicPr>
              <a:picLocks noChangeAspect="1"/>
            </p:cNvPicPr>
            <p:nvPr/>
          </p:nvPicPr>
          <p:blipFill>
            <a:blip r:embed="rId3"/>
            <a:stretch>
              <a:fillRect/>
            </a:stretch>
          </p:blipFill>
          <p:spPr>
            <a:xfrm>
              <a:off x="7741079" y="1764728"/>
              <a:ext cx="393192" cy="393192"/>
            </a:xfrm>
            <a:prstGeom prst="rect">
              <a:avLst/>
            </a:prstGeom>
            <a:ln>
              <a:solidFill>
                <a:srgbClr val="00A79D"/>
              </a:solidFill>
            </a:ln>
          </p:spPr>
        </p:pic>
      </p:grpSp>
      <p:grpSp>
        <p:nvGrpSpPr>
          <p:cNvPr id="79" name="Group 78"/>
          <p:cNvGrpSpPr/>
          <p:nvPr/>
        </p:nvGrpSpPr>
        <p:grpSpPr>
          <a:xfrm>
            <a:off x="824174" y="3063690"/>
            <a:ext cx="1289304" cy="713232"/>
            <a:chOff x="817377" y="2188940"/>
            <a:chExt cx="1289304" cy="713232"/>
          </a:xfrm>
        </p:grpSpPr>
        <p:sp>
          <p:nvSpPr>
            <p:cNvPr id="80"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2" name="Picture 81"/>
            <p:cNvPicPr>
              <a:picLocks noChangeAspect="1"/>
            </p:cNvPicPr>
            <p:nvPr/>
          </p:nvPicPr>
          <p:blipFill>
            <a:blip r:embed="rId4"/>
            <a:stretch>
              <a:fillRect/>
            </a:stretch>
          </p:blipFill>
          <p:spPr>
            <a:xfrm>
              <a:off x="843880" y="2239567"/>
              <a:ext cx="389007" cy="389007"/>
            </a:xfrm>
            <a:prstGeom prst="rect">
              <a:avLst/>
            </a:prstGeom>
          </p:spPr>
        </p:pic>
        <p:sp>
          <p:nvSpPr>
            <p:cNvPr id="83"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grpSp>
      <p:sp>
        <p:nvSpPr>
          <p:cNvPr id="149" name="TextBox 148"/>
          <p:cNvSpPr txBox="1"/>
          <p:nvPr/>
        </p:nvSpPr>
        <p:spPr>
          <a:xfrm>
            <a:off x="3867195" y="1988716"/>
            <a:ext cx="647528" cy="215444"/>
          </a:xfrm>
          <a:prstGeom prst="rect">
            <a:avLst/>
          </a:prstGeom>
          <a:solidFill>
            <a:schemeClr val="bg1"/>
          </a:solidFill>
        </p:spPr>
        <p:txBody>
          <a:bodyPr wrap="square" rtlCol="0">
            <a:spAutoFit/>
          </a:bodyPr>
          <a:lstStyle/>
          <a:p>
            <a:r>
              <a:rPr lang="en-US" sz="800" dirty="0"/>
              <a:t>Data</a:t>
            </a:r>
          </a:p>
        </p:txBody>
      </p:sp>
      <p:cxnSp>
        <p:nvCxnSpPr>
          <p:cNvPr id="121" name="Straight Connector 120"/>
          <p:cNvCxnSpPr/>
          <p:nvPr/>
        </p:nvCxnSpPr>
        <p:spPr>
          <a:xfrm flipH="1">
            <a:off x="3812338" y="1771708"/>
            <a:ext cx="393554" cy="3996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122" idx="2"/>
          </p:cNvCxnSpPr>
          <p:nvPr/>
        </p:nvCxnSpPr>
        <p:spPr>
          <a:xfrm flipH="1">
            <a:off x="4526884" y="1985365"/>
            <a:ext cx="92230"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137"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endParaRPr lang="en-US" sz="1800" dirty="0"/>
          </a:p>
          <a:p>
            <a:endParaRPr lang="en-US" dirty="0"/>
          </a:p>
        </p:txBody>
      </p:sp>
      <p:sp>
        <p:nvSpPr>
          <p:cNvPr id="108" name="TextBox 107"/>
          <p:cNvSpPr txBox="1"/>
          <p:nvPr/>
        </p:nvSpPr>
        <p:spPr>
          <a:xfrm>
            <a:off x="3182957" y="3191604"/>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109" name="TextBox 108"/>
          <p:cNvSpPr txBox="1"/>
          <p:nvPr/>
        </p:nvSpPr>
        <p:spPr>
          <a:xfrm>
            <a:off x="4724709" y="1073434"/>
            <a:ext cx="647528" cy="215444"/>
          </a:xfrm>
          <a:prstGeom prst="rect">
            <a:avLst/>
          </a:prstGeom>
          <a:solidFill>
            <a:schemeClr val="bg1"/>
          </a:solidFill>
        </p:spPr>
        <p:txBody>
          <a:bodyPr wrap="square" rtlCol="0">
            <a:spAutoFit/>
          </a:bodyPr>
          <a:lstStyle/>
          <a:p>
            <a:r>
              <a:rPr lang="en-US" sz="800" dirty="0"/>
              <a:t>Data</a:t>
            </a:r>
          </a:p>
        </p:txBody>
      </p:sp>
      <p:sp>
        <p:nvSpPr>
          <p:cNvPr id="110" name="TextBox 109"/>
          <p:cNvSpPr txBox="1"/>
          <p:nvPr/>
        </p:nvSpPr>
        <p:spPr>
          <a:xfrm>
            <a:off x="4810310" y="3191604"/>
            <a:ext cx="879425" cy="215444"/>
          </a:xfrm>
          <a:prstGeom prst="rect">
            <a:avLst/>
          </a:prstGeom>
          <a:solidFill>
            <a:schemeClr val="bg1"/>
          </a:solidFill>
        </p:spPr>
        <p:txBody>
          <a:bodyPr wrap="square" lIns="45720" tIns="45720" rIns="45720" rtlCol="0">
            <a:spAutoFit/>
          </a:bodyPr>
          <a:lstStyle/>
          <a:p>
            <a:r>
              <a:rPr lang="en-US" sz="800" dirty="0"/>
              <a:t>Server Events</a:t>
            </a:r>
          </a:p>
        </p:txBody>
      </p:sp>
      <p:sp>
        <p:nvSpPr>
          <p:cNvPr id="111" name="TextBox 110"/>
          <p:cNvSpPr txBox="1"/>
          <p:nvPr/>
        </p:nvSpPr>
        <p:spPr>
          <a:xfrm>
            <a:off x="6678523" y="2718639"/>
            <a:ext cx="1327338" cy="215444"/>
          </a:xfrm>
          <a:prstGeom prst="rect">
            <a:avLst/>
          </a:prstGeom>
          <a:solidFill>
            <a:schemeClr val="bg1"/>
          </a:solidFill>
        </p:spPr>
        <p:txBody>
          <a:bodyPr wrap="square" rtlCol="0">
            <a:spAutoFit/>
          </a:bodyPr>
          <a:lstStyle/>
          <a:p>
            <a:r>
              <a:rPr lang="en-US" sz="800" dirty="0"/>
              <a:t>End-User Monitoring Data</a:t>
            </a:r>
          </a:p>
        </p:txBody>
      </p:sp>
      <p:cxnSp>
        <p:nvCxnSpPr>
          <p:cNvPr id="5" name="Straight Connector 4"/>
          <p:cNvCxnSpPr/>
          <p:nvPr/>
        </p:nvCxnSpPr>
        <p:spPr>
          <a:xfrm>
            <a:off x="4760482" y="1009804"/>
            <a:ext cx="0" cy="48185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3" name="Rounded Rectangle 2"/>
          <p:cNvSpPr/>
          <p:nvPr/>
        </p:nvSpPr>
        <p:spPr>
          <a:xfrm>
            <a:off x="3166293" y="1347503"/>
            <a:ext cx="3326109" cy="18272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sp>
        <p:nvSpPr>
          <p:cNvPr id="15" name="tsps">
            <a:hlinkClick r:id="rId5" action="ppaction://hlinksldjump"/>
          </p:cNvPr>
          <p:cNvSpPr/>
          <p:nvPr/>
        </p:nvSpPr>
        <p:spPr>
          <a:xfrm>
            <a:off x="3888747" y="508873"/>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pic>
        <p:nvPicPr>
          <p:cNvPr id="81" name="Picture 80"/>
          <p:cNvPicPr>
            <a:picLocks noChangeAspect="1"/>
          </p:cNvPicPr>
          <p:nvPr/>
        </p:nvPicPr>
        <p:blipFill>
          <a:blip r:embed="rId6"/>
          <a:stretch>
            <a:fillRect/>
          </a:stretch>
        </p:blipFill>
        <p:spPr>
          <a:xfrm>
            <a:off x="7175629" y="3052135"/>
            <a:ext cx="472213" cy="472213"/>
          </a:xfrm>
          <a:prstGeom prst="rect">
            <a:avLst/>
          </a:prstGeom>
        </p:spPr>
      </p:pic>
      <p:cxnSp>
        <p:nvCxnSpPr>
          <p:cNvPr id="89" name="Straight Connector 88"/>
          <p:cNvCxnSpPr>
            <a:endCxn id="56" idx="0"/>
          </p:cNvCxnSpPr>
          <p:nvPr/>
        </p:nvCxnSpPr>
        <p:spPr>
          <a:xfrm flipH="1">
            <a:off x="3917308" y="3036282"/>
            <a:ext cx="199832" cy="752863"/>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a:stCxn id="26" idx="1"/>
            <a:endCxn id="24" idx="3"/>
          </p:cNvCxnSpPr>
          <p:nvPr/>
        </p:nvCxnSpPr>
        <p:spPr>
          <a:xfrm flipH="1">
            <a:off x="2106681" y="2467614"/>
            <a:ext cx="1136224" cy="7794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6" name="TextBox 95"/>
          <p:cNvSpPr txBox="1"/>
          <p:nvPr/>
        </p:nvSpPr>
        <p:spPr>
          <a:xfrm>
            <a:off x="7647842" y="3093461"/>
            <a:ext cx="944170" cy="430887"/>
          </a:xfrm>
          <a:prstGeom prst="rect">
            <a:avLst/>
          </a:prstGeom>
          <a:noFill/>
        </p:spPr>
        <p:txBody>
          <a:bodyPr wrap="square" rtlCol="0">
            <a:spAutoFit/>
          </a:bodyPr>
          <a:lstStyle/>
          <a:p>
            <a:r>
              <a:rPr lang="en-US" sz="1100" dirty="0"/>
              <a:t>Application Users</a:t>
            </a:r>
          </a:p>
        </p:txBody>
      </p:sp>
      <p:cxnSp>
        <p:nvCxnSpPr>
          <p:cNvPr id="100" name="Elbow Connector 99"/>
          <p:cNvCxnSpPr>
            <a:stCxn id="81" idx="2"/>
          </p:cNvCxnSpPr>
          <p:nvPr/>
        </p:nvCxnSpPr>
        <p:spPr>
          <a:xfrm rot="5400000">
            <a:off x="6554156" y="3371530"/>
            <a:ext cx="704762" cy="1010398"/>
          </a:xfrm>
          <a:prstGeom prst="bentConnector2">
            <a:avLst/>
          </a:prstGeom>
          <a:ln w="12700">
            <a:prstDash val="sysDash"/>
          </a:ln>
          <a:effectLst/>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817377" y="2188940"/>
            <a:ext cx="1289304" cy="713232"/>
            <a:chOff x="817377" y="2188940"/>
            <a:chExt cx="1289304" cy="713232"/>
          </a:xfrm>
        </p:grpSpPr>
        <p:sp>
          <p:nvSpPr>
            <p:cNvPr id="24"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47" name="Picture 46"/>
            <p:cNvPicPr>
              <a:picLocks noChangeAspect="1"/>
            </p:cNvPicPr>
            <p:nvPr/>
          </p:nvPicPr>
          <p:blipFill>
            <a:blip r:embed="rId4"/>
            <a:stretch>
              <a:fillRect/>
            </a:stretch>
          </p:blipFill>
          <p:spPr>
            <a:xfrm>
              <a:off x="843880" y="2239567"/>
              <a:ext cx="389007" cy="389007"/>
            </a:xfrm>
            <a:prstGeom prst="rect">
              <a:avLst/>
            </a:prstGeom>
          </p:spPr>
        </p:pic>
        <p:sp>
          <p:nvSpPr>
            <p:cNvPr id="48"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sp>
          <p:nvSpPr>
            <p:cNvPr id="77" name="help_syn">
              <a:hlinkClick r:id="rId7" action="ppaction://hlinksldjump"/>
            </p:cNvPr>
            <p:cNvSpPr>
              <a:spLocks/>
            </p:cNvSpPr>
            <p:nvPr/>
          </p:nvSpPr>
          <p:spPr>
            <a:xfrm>
              <a:off x="1898351" y="2235622"/>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21" name="Group 20"/>
          <p:cNvGrpSpPr/>
          <p:nvPr/>
        </p:nvGrpSpPr>
        <p:grpSpPr>
          <a:xfrm>
            <a:off x="3124539" y="3789145"/>
            <a:ext cx="1585537" cy="865941"/>
            <a:chOff x="3124539" y="3789145"/>
            <a:chExt cx="1585537" cy="865941"/>
          </a:xfrm>
        </p:grpSpPr>
        <p:sp>
          <p:nvSpPr>
            <p:cNvPr id="56"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Java Application Server</a:t>
              </a:r>
            </a:p>
          </p:txBody>
        </p:sp>
        <p:pic>
          <p:nvPicPr>
            <p:cNvPr id="60" name="Picture 59"/>
            <p:cNvPicPr>
              <a:picLocks noChangeAspect="1"/>
            </p:cNvPicPr>
            <p:nvPr/>
          </p:nvPicPr>
          <p:blipFill>
            <a:blip r:embed="rId8"/>
            <a:stretch>
              <a:fillRect/>
            </a:stretch>
          </p:blipFill>
          <p:spPr>
            <a:xfrm>
              <a:off x="3136053" y="3855063"/>
              <a:ext cx="393192" cy="393192"/>
            </a:xfrm>
            <a:prstGeom prst="rect">
              <a:avLst/>
            </a:prstGeom>
          </p:spPr>
        </p:pic>
        <p:sp>
          <p:nvSpPr>
            <p:cNvPr id="58"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sp>
          <p:nvSpPr>
            <p:cNvPr id="59" name="help_syn">
              <a:hlinkClick r:id="rId9" action="ppaction://hlinksldjump"/>
            </p:cNvPr>
            <p:cNvSpPr>
              <a:spLocks/>
            </p:cNvSpPr>
            <p:nvPr/>
          </p:nvSpPr>
          <p:spPr>
            <a:xfrm>
              <a:off x="4528681" y="3801327"/>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cxnSp>
        <p:nvCxnSpPr>
          <p:cNvPr id="61" name="Straight Connector 60"/>
          <p:cNvCxnSpPr>
            <a:stCxn id="159" idx="1"/>
          </p:cNvCxnSpPr>
          <p:nvPr/>
        </p:nvCxnSpPr>
        <p:spPr>
          <a:xfrm flipH="1">
            <a:off x="2114767" y="2620014"/>
            <a:ext cx="1280538" cy="80601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162" idx="2"/>
            <a:endCxn id="98" idx="0"/>
          </p:cNvCxnSpPr>
          <p:nvPr/>
        </p:nvCxnSpPr>
        <p:spPr>
          <a:xfrm>
            <a:off x="4170104" y="3060767"/>
            <a:ext cx="1438466" cy="72364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122" idx="2"/>
          </p:cNvCxnSpPr>
          <p:nvPr/>
        </p:nvCxnSpPr>
        <p:spPr>
          <a:xfrm>
            <a:off x="4619114" y="1985365"/>
            <a:ext cx="203169"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cxnSp>
        <p:nvCxnSpPr>
          <p:cNvPr id="69" name="Elbow Connector 68"/>
          <p:cNvCxnSpPr/>
          <p:nvPr/>
        </p:nvCxnSpPr>
        <p:spPr>
          <a:xfrm rot="5400000">
            <a:off x="5257415" y="2348364"/>
            <a:ext cx="1142461" cy="3494428"/>
          </a:xfrm>
          <a:prstGeom prst="bentConnector3">
            <a:avLst>
              <a:gd name="adj1" fmla="val 120009"/>
            </a:avLst>
          </a:prstGeom>
          <a:ln w="12700">
            <a:prstDash val="sysDash"/>
          </a:ln>
          <a:effectLst/>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3124540" y="1404420"/>
            <a:ext cx="820673" cy="646331"/>
          </a:xfrm>
          <a:prstGeom prst="rect">
            <a:avLst/>
          </a:prstGeom>
          <a:noFill/>
        </p:spPr>
        <p:txBody>
          <a:bodyPr wrap="square" rtlCol="0">
            <a:spAutoFit/>
          </a:bodyPr>
          <a:lstStyle/>
          <a:p>
            <a:pPr indent="-117456" algn="ctr"/>
            <a:r>
              <a:rPr lang="en-US" sz="1200" dirty="0"/>
              <a:t>App Visibility Server</a:t>
            </a:r>
          </a:p>
        </p:txBody>
      </p:sp>
      <p:sp>
        <p:nvSpPr>
          <p:cNvPr id="112" name="TextBox 111"/>
          <p:cNvSpPr txBox="1"/>
          <p:nvPr/>
        </p:nvSpPr>
        <p:spPr>
          <a:xfrm>
            <a:off x="2142116" y="2642132"/>
            <a:ext cx="885891" cy="215444"/>
          </a:xfrm>
          <a:prstGeom prst="rect">
            <a:avLst/>
          </a:prstGeom>
          <a:solidFill>
            <a:schemeClr val="bg1"/>
          </a:solidFill>
        </p:spPr>
        <p:txBody>
          <a:bodyPr wrap="square" rtlCol="0">
            <a:spAutoFit/>
          </a:bodyPr>
          <a:lstStyle/>
          <a:p>
            <a:r>
              <a:rPr lang="en-US" sz="800" dirty="0"/>
              <a:t>Synthetic Data</a:t>
            </a:r>
          </a:p>
        </p:txBody>
      </p:sp>
      <p:pic>
        <p:nvPicPr>
          <p:cNvPr id="160" name="Picture 159"/>
          <p:cNvPicPr>
            <a:picLocks noChangeAspect="1"/>
          </p:cNvPicPr>
          <p:nvPr/>
        </p:nvPicPr>
        <p:blipFill>
          <a:blip r:embed="rId3"/>
          <a:stretch>
            <a:fillRect/>
          </a:stretch>
        </p:blipFill>
        <p:spPr>
          <a:xfrm>
            <a:off x="4211377" y="2446366"/>
            <a:ext cx="393192" cy="393192"/>
          </a:xfrm>
          <a:prstGeom prst="rect">
            <a:avLst/>
          </a:prstGeom>
          <a:ln>
            <a:solidFill>
              <a:srgbClr val="00A79D"/>
            </a:solidFill>
          </a:ln>
        </p:spPr>
      </p:pic>
      <p:sp>
        <p:nvSpPr>
          <p:cNvPr id="122" name="tsavm"/>
          <p:cNvSpPr/>
          <p:nvPr/>
        </p:nvSpPr>
        <p:spPr>
          <a:xfrm>
            <a:off x="3996715" y="1408659"/>
            <a:ext cx="1244797" cy="576706"/>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a:t>
            </a:r>
            <a:br>
              <a:rPr lang="en-US" sz="1000" dirty="0"/>
            </a:br>
            <a:r>
              <a:rPr lang="en-US" sz="1000" dirty="0"/>
              <a:t> Portal</a:t>
            </a:r>
          </a:p>
        </p:txBody>
      </p:sp>
      <p:pic>
        <p:nvPicPr>
          <p:cNvPr id="138" name="Picture 137"/>
          <p:cNvPicPr>
            <a:picLocks noChangeAspect="1"/>
          </p:cNvPicPr>
          <p:nvPr/>
        </p:nvPicPr>
        <p:blipFill>
          <a:blip r:embed="rId3"/>
          <a:stretch>
            <a:fillRect/>
          </a:stretch>
        </p:blipFill>
        <p:spPr>
          <a:xfrm>
            <a:off x="4754172" y="1512277"/>
            <a:ext cx="416002" cy="416002"/>
          </a:xfrm>
          <a:prstGeom prst="rect">
            <a:avLst/>
          </a:prstGeom>
          <a:ln>
            <a:solidFill>
              <a:srgbClr val="00A79D"/>
            </a:solidFill>
          </a:ln>
        </p:spPr>
      </p:pic>
      <p:sp>
        <p:nvSpPr>
          <p:cNvPr id="153" name="help_tsavm">
            <a:hlinkClick r:id="rId10" action="ppaction://hlinksldjump"/>
          </p:cNvPr>
          <p:cNvSpPr>
            <a:spLocks/>
          </p:cNvSpPr>
          <p:nvPr/>
        </p:nvSpPr>
        <p:spPr>
          <a:xfrm>
            <a:off x="5060108" y="1431331"/>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67" name="help_tsavm">
            <a:hlinkClick r:id="rId11" action="ppaction://hlinksldjump"/>
          </p:cNvPr>
          <p:cNvSpPr>
            <a:spLocks/>
          </p:cNvSpPr>
          <p:nvPr/>
        </p:nvSpPr>
        <p:spPr>
          <a:xfrm>
            <a:off x="6233479" y="2518308"/>
            <a:ext cx="160619" cy="160619"/>
          </a:xfrm>
          <a:prstGeom prst="ellipse">
            <a:avLst/>
          </a:prstGeom>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69" name="Group 168"/>
          <p:cNvGrpSpPr/>
          <p:nvPr/>
        </p:nvGrpSpPr>
        <p:grpSpPr>
          <a:xfrm>
            <a:off x="6689110" y="77360"/>
            <a:ext cx="2373928" cy="977534"/>
            <a:chOff x="2688610" y="2896760"/>
            <a:chExt cx="2373928" cy="977534"/>
          </a:xfrm>
        </p:grpSpPr>
        <p:sp>
          <p:nvSpPr>
            <p:cNvPr id="170" name="Rounded Rectangle 169"/>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71" name="Straight Connector 170"/>
            <p:cNvCxnSpPr>
              <a:stCxn id="179" idx="2"/>
              <a:endCxn id="178"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a:stCxn id="179" idx="2"/>
              <a:endCxn id="177"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a:stCxn id="179" idx="2"/>
              <a:endCxn id="176"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a:stCxn id="179" idx="2"/>
              <a:endCxn id="175"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75" name="tsim">
              <a:hlinkClick r:id="rId12"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76" name="itda">
              <a:hlinkClick r:id="rId13"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77" name="tsavm">
              <a:hlinkClick r:id="rId14"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78" name="euem">
              <a:hlinkClick r:id="rId15"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79" name="tsps">
              <a:hlinkClick r:id="rId5"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80" name="syn">
              <a:hlinkClick r:id="rId16"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95" name="Group 94"/>
          <p:cNvGrpSpPr/>
          <p:nvPr/>
        </p:nvGrpSpPr>
        <p:grpSpPr>
          <a:xfrm>
            <a:off x="4815801" y="3784416"/>
            <a:ext cx="1585537" cy="865941"/>
            <a:chOff x="3124539" y="3789145"/>
            <a:chExt cx="1585537" cy="865941"/>
          </a:xfrm>
        </p:grpSpPr>
        <p:sp>
          <p:nvSpPr>
            <p:cNvPr id="98"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.NET Application Server</a:t>
              </a:r>
            </a:p>
          </p:txBody>
        </p:sp>
        <p:pic>
          <p:nvPicPr>
            <p:cNvPr id="99" name="Picture 98"/>
            <p:cNvPicPr>
              <a:picLocks noChangeAspect="1"/>
            </p:cNvPicPr>
            <p:nvPr/>
          </p:nvPicPr>
          <p:blipFill>
            <a:blip r:embed="rId8"/>
            <a:stretch>
              <a:fillRect/>
            </a:stretch>
          </p:blipFill>
          <p:spPr>
            <a:xfrm>
              <a:off x="3136053" y="3855063"/>
              <a:ext cx="393192" cy="393192"/>
            </a:xfrm>
            <a:prstGeom prst="rect">
              <a:avLst/>
            </a:prstGeom>
          </p:spPr>
        </p:pic>
        <p:sp>
          <p:nvSpPr>
            <p:cNvPr id="101"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grpSp>
      <p:cxnSp>
        <p:nvCxnSpPr>
          <p:cNvPr id="73" name="Straight Connector 72"/>
          <p:cNvCxnSpPr/>
          <p:nvPr/>
        </p:nvCxnSpPr>
        <p:spPr>
          <a:xfrm flipH="1">
            <a:off x="4579521" y="2598109"/>
            <a:ext cx="449338" cy="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62" name="tsavm"/>
          <p:cNvSpPr/>
          <p:nvPr/>
        </p:nvSpPr>
        <p:spPr>
          <a:xfrm>
            <a:off x="3547705" y="24840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Collector</a:t>
            </a:r>
          </a:p>
        </p:txBody>
      </p:sp>
      <p:pic>
        <p:nvPicPr>
          <p:cNvPr id="163" name="Picture 162"/>
          <p:cNvPicPr>
            <a:picLocks noChangeAspect="1"/>
          </p:cNvPicPr>
          <p:nvPr/>
        </p:nvPicPr>
        <p:blipFill>
          <a:blip r:embed="rId3"/>
          <a:stretch>
            <a:fillRect/>
          </a:stretch>
        </p:blipFill>
        <p:spPr>
          <a:xfrm>
            <a:off x="4316885" y="2598766"/>
            <a:ext cx="393192" cy="393192"/>
          </a:xfrm>
          <a:prstGeom prst="rect">
            <a:avLst/>
          </a:prstGeom>
          <a:ln>
            <a:solidFill>
              <a:srgbClr val="00A79D"/>
            </a:solidFill>
          </a:ln>
        </p:spPr>
      </p:pic>
      <p:sp>
        <p:nvSpPr>
          <p:cNvPr id="27" name="help_tsavm">
            <a:hlinkClick r:id="rId17" action="ppaction://hlinksldjump"/>
          </p:cNvPr>
          <p:cNvSpPr>
            <a:spLocks/>
          </p:cNvSpPr>
          <p:nvPr/>
        </p:nvSpPr>
        <p:spPr>
          <a:xfrm>
            <a:off x="4607454" y="251249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Tree>
    <p:extLst>
      <p:ext uri="{BB962C8B-B14F-4D97-AF65-F5344CB8AC3E}">
        <p14:creationId xmlns:p14="http://schemas.microsoft.com/office/powerpoint/2010/main" val="6232309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Rounded Rectangle 2"/>
          <p:cNvSpPr/>
          <p:nvPr/>
        </p:nvSpPr>
        <p:spPr>
          <a:xfrm>
            <a:off x="3166293" y="1335780"/>
            <a:ext cx="3326109" cy="18272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158" name="Straight Connector 157"/>
          <p:cNvCxnSpPr>
            <a:stCxn id="163" idx="1"/>
          </p:cNvCxnSpPr>
          <p:nvPr/>
        </p:nvCxnSpPr>
        <p:spPr>
          <a:xfrm flipH="1" flipV="1">
            <a:off x="5693827" y="2451432"/>
            <a:ext cx="1481802" cy="825087"/>
          </a:xfrm>
          <a:prstGeom prst="line">
            <a:avLst/>
          </a:prstGeom>
          <a:noFill/>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59" name="tsavm"/>
          <p:cNvSpPr/>
          <p:nvPr/>
        </p:nvSpPr>
        <p:spPr>
          <a:xfrm>
            <a:off x="4869297" y="21819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sp>
        <p:nvSpPr>
          <p:cNvPr id="160" name="tsavm"/>
          <p:cNvSpPr/>
          <p:nvPr/>
        </p:nvSpPr>
        <p:spPr>
          <a:xfrm>
            <a:off x="5021697" y="23343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grpSp>
        <p:nvGrpSpPr>
          <p:cNvPr id="161" name="Group 160"/>
          <p:cNvGrpSpPr/>
          <p:nvPr/>
        </p:nvGrpSpPr>
        <p:grpSpPr>
          <a:xfrm>
            <a:off x="5168370" y="2484697"/>
            <a:ext cx="1244797" cy="576706"/>
            <a:chOff x="6971899" y="1650023"/>
            <a:chExt cx="1244797" cy="576706"/>
          </a:xfrm>
          <a:solidFill>
            <a:srgbClr val="00A79D"/>
          </a:solidFill>
        </p:grpSpPr>
        <p:sp>
          <p:nvSpPr>
            <p:cNvPr id="168" name="tsavm"/>
            <p:cNvSpPr/>
            <p:nvPr/>
          </p:nvSpPr>
          <p:spPr>
            <a:xfrm>
              <a:off x="6971899" y="1650023"/>
              <a:ext cx="1244797" cy="576706"/>
            </a:xfrm>
            <a:prstGeom prst="roundRect">
              <a:avLst>
                <a:gd name="adj" fmla="val 2135"/>
              </a:avLst>
            </a:prstGeom>
            <a:grp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a:t>
              </a:r>
              <a:br>
                <a:rPr lang="en-US" sz="1000" dirty="0"/>
              </a:br>
              <a:r>
                <a:rPr lang="en-US" sz="1000" dirty="0"/>
                <a:t>Proxy</a:t>
              </a:r>
            </a:p>
          </p:txBody>
        </p:sp>
        <p:pic>
          <p:nvPicPr>
            <p:cNvPr id="169" name="Picture 168"/>
            <p:cNvPicPr>
              <a:picLocks noChangeAspect="1"/>
            </p:cNvPicPr>
            <p:nvPr/>
          </p:nvPicPr>
          <p:blipFill>
            <a:blip r:embed="rId2"/>
            <a:stretch>
              <a:fillRect/>
            </a:stretch>
          </p:blipFill>
          <p:spPr>
            <a:xfrm>
              <a:off x="7741079" y="1764728"/>
              <a:ext cx="393192" cy="393192"/>
            </a:xfrm>
            <a:prstGeom prst="rect">
              <a:avLst/>
            </a:prstGeom>
            <a:grpFill/>
            <a:ln>
              <a:solidFill>
                <a:srgbClr val="00A79D"/>
              </a:solidFill>
            </a:ln>
          </p:spPr>
        </p:pic>
      </p:grpSp>
      <p:sp>
        <p:nvSpPr>
          <p:cNvPr id="162" name="TextBox 161"/>
          <p:cNvSpPr txBox="1"/>
          <p:nvPr/>
        </p:nvSpPr>
        <p:spPr>
          <a:xfrm>
            <a:off x="6678523" y="2706916"/>
            <a:ext cx="1327338" cy="215444"/>
          </a:xfrm>
          <a:prstGeom prst="rect">
            <a:avLst/>
          </a:prstGeom>
          <a:noFill/>
        </p:spPr>
        <p:txBody>
          <a:bodyPr wrap="square" rtlCol="0">
            <a:spAutoFit/>
          </a:bodyPr>
          <a:lstStyle/>
          <a:p>
            <a:r>
              <a:rPr lang="en-US" sz="800" dirty="0"/>
              <a:t>End-User Monitoring Data</a:t>
            </a:r>
          </a:p>
        </p:txBody>
      </p:sp>
      <p:pic>
        <p:nvPicPr>
          <p:cNvPr id="163" name="Picture 162"/>
          <p:cNvPicPr>
            <a:picLocks noChangeAspect="1"/>
          </p:cNvPicPr>
          <p:nvPr/>
        </p:nvPicPr>
        <p:blipFill>
          <a:blip r:embed="rId3"/>
          <a:stretch>
            <a:fillRect/>
          </a:stretch>
        </p:blipFill>
        <p:spPr>
          <a:xfrm>
            <a:off x="7175629" y="3040412"/>
            <a:ext cx="472213" cy="472213"/>
          </a:xfrm>
          <a:prstGeom prst="rect">
            <a:avLst/>
          </a:prstGeom>
          <a:noFill/>
        </p:spPr>
      </p:pic>
      <p:sp>
        <p:nvSpPr>
          <p:cNvPr id="164" name="TextBox 163"/>
          <p:cNvSpPr txBox="1"/>
          <p:nvPr/>
        </p:nvSpPr>
        <p:spPr>
          <a:xfrm>
            <a:off x="7647842" y="3081738"/>
            <a:ext cx="944170" cy="430887"/>
          </a:xfrm>
          <a:prstGeom prst="rect">
            <a:avLst/>
          </a:prstGeom>
          <a:noFill/>
        </p:spPr>
        <p:txBody>
          <a:bodyPr wrap="square" rtlCol="0">
            <a:spAutoFit/>
          </a:bodyPr>
          <a:lstStyle/>
          <a:p>
            <a:r>
              <a:rPr lang="en-US" sz="1100" dirty="0"/>
              <a:t>Application Users</a:t>
            </a:r>
          </a:p>
        </p:txBody>
      </p:sp>
      <p:cxnSp>
        <p:nvCxnSpPr>
          <p:cNvPr id="165" name="Elbow Connector 99"/>
          <p:cNvCxnSpPr>
            <a:stCxn id="163" idx="2"/>
          </p:cNvCxnSpPr>
          <p:nvPr/>
        </p:nvCxnSpPr>
        <p:spPr>
          <a:xfrm rot="5400000">
            <a:off x="6554156" y="3359807"/>
            <a:ext cx="704762" cy="1010398"/>
          </a:xfrm>
          <a:prstGeom prst="bentConnector2">
            <a:avLst/>
          </a:prstGeom>
          <a:noFill/>
          <a:ln w="12700">
            <a:prstDash val="sysDash"/>
          </a:ln>
          <a:effectLst/>
        </p:spPr>
        <p:style>
          <a:lnRef idx="2">
            <a:schemeClr val="accent1"/>
          </a:lnRef>
          <a:fillRef idx="0">
            <a:schemeClr val="accent1"/>
          </a:fillRef>
          <a:effectRef idx="1">
            <a:schemeClr val="accent1"/>
          </a:effectRef>
          <a:fontRef idx="minor">
            <a:schemeClr val="tx1"/>
          </a:fontRef>
        </p:style>
      </p:cxnSp>
      <p:cxnSp>
        <p:nvCxnSpPr>
          <p:cNvPr id="166" name="Elbow Connector 68"/>
          <p:cNvCxnSpPr/>
          <p:nvPr/>
        </p:nvCxnSpPr>
        <p:spPr>
          <a:xfrm rot="5400000">
            <a:off x="5257415" y="2336641"/>
            <a:ext cx="1142461" cy="3494428"/>
          </a:xfrm>
          <a:prstGeom prst="bentConnector3">
            <a:avLst>
              <a:gd name="adj1" fmla="val 120009"/>
            </a:avLst>
          </a:prstGeom>
          <a:noFill/>
          <a:ln w="12700">
            <a:prstDash val="sysDash"/>
          </a:ln>
          <a:effectLst/>
        </p:spPr>
        <p:style>
          <a:lnRef idx="2">
            <a:schemeClr val="accent1"/>
          </a:lnRef>
          <a:fillRef idx="0">
            <a:schemeClr val="accent1"/>
          </a:fillRef>
          <a:effectRef idx="1">
            <a:schemeClr val="accent1"/>
          </a:effectRef>
          <a:fontRef idx="minor">
            <a:schemeClr val="tx1"/>
          </a:fontRef>
        </p:style>
      </p:cxnSp>
      <p:sp>
        <p:nvSpPr>
          <p:cNvPr id="167" name="help_tsavm">
            <a:hlinkClick r:id="rId4" action="ppaction://hlinksldjump"/>
          </p:cNvPr>
          <p:cNvSpPr>
            <a:spLocks/>
          </p:cNvSpPr>
          <p:nvPr/>
        </p:nvSpPr>
        <p:spPr>
          <a:xfrm>
            <a:off x="6233479" y="2506585"/>
            <a:ext cx="160619" cy="160619"/>
          </a:xfrm>
          <a:prstGeom prst="ellipse">
            <a:avLst/>
          </a:prstGeom>
          <a:solidFill>
            <a:schemeClr val="bg1"/>
          </a:solidFill>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79" name="Group 78"/>
          <p:cNvGrpSpPr/>
          <p:nvPr/>
        </p:nvGrpSpPr>
        <p:grpSpPr>
          <a:xfrm>
            <a:off x="824174" y="3063690"/>
            <a:ext cx="1289304" cy="713232"/>
            <a:chOff x="817377" y="2188940"/>
            <a:chExt cx="1289304" cy="713232"/>
          </a:xfrm>
        </p:grpSpPr>
        <p:sp>
          <p:nvSpPr>
            <p:cNvPr id="80"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1" name="Picture 80"/>
            <p:cNvPicPr>
              <a:picLocks noChangeAspect="1"/>
            </p:cNvPicPr>
            <p:nvPr/>
          </p:nvPicPr>
          <p:blipFill>
            <a:blip r:embed="rId5"/>
            <a:stretch>
              <a:fillRect/>
            </a:stretch>
          </p:blipFill>
          <p:spPr>
            <a:xfrm>
              <a:off x="843880" y="2239567"/>
              <a:ext cx="389007" cy="389007"/>
            </a:xfrm>
            <a:prstGeom prst="rect">
              <a:avLst/>
            </a:prstGeom>
          </p:spPr>
        </p:pic>
        <p:sp>
          <p:nvSpPr>
            <p:cNvPr id="82"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grpSp>
      <p:sp>
        <p:nvSpPr>
          <p:cNvPr id="83" name="TextBox 82"/>
          <p:cNvSpPr txBox="1"/>
          <p:nvPr/>
        </p:nvSpPr>
        <p:spPr>
          <a:xfrm>
            <a:off x="3867195" y="1988716"/>
            <a:ext cx="647528" cy="215444"/>
          </a:xfrm>
          <a:prstGeom prst="rect">
            <a:avLst/>
          </a:prstGeom>
          <a:solidFill>
            <a:schemeClr val="bg1"/>
          </a:solidFill>
        </p:spPr>
        <p:txBody>
          <a:bodyPr wrap="square" rtlCol="0">
            <a:spAutoFit/>
          </a:bodyPr>
          <a:lstStyle/>
          <a:p>
            <a:r>
              <a:rPr lang="en-US" sz="800" dirty="0"/>
              <a:t>Data</a:t>
            </a:r>
          </a:p>
        </p:txBody>
      </p:sp>
      <p:cxnSp>
        <p:nvCxnSpPr>
          <p:cNvPr id="84" name="Straight Connector 83"/>
          <p:cNvCxnSpPr/>
          <p:nvPr/>
        </p:nvCxnSpPr>
        <p:spPr>
          <a:xfrm flipH="1">
            <a:off x="3812338" y="1771708"/>
            <a:ext cx="393554" cy="3996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5" name="tsavm"/>
          <p:cNvSpPr/>
          <p:nvPr/>
        </p:nvSpPr>
        <p:spPr>
          <a:xfrm>
            <a:off x="3242905" y="21792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pic>
        <p:nvPicPr>
          <p:cNvPr id="86" name="Picture 85"/>
          <p:cNvPicPr>
            <a:picLocks noChangeAspect="1"/>
          </p:cNvPicPr>
          <p:nvPr/>
        </p:nvPicPr>
        <p:blipFill>
          <a:blip r:embed="rId2"/>
          <a:stretch>
            <a:fillRect/>
          </a:stretch>
        </p:blipFill>
        <p:spPr>
          <a:xfrm>
            <a:off x="4058977" y="2293966"/>
            <a:ext cx="393192" cy="393192"/>
          </a:xfrm>
          <a:prstGeom prst="rect">
            <a:avLst/>
          </a:prstGeom>
          <a:ln>
            <a:solidFill>
              <a:srgbClr val="00A79D"/>
            </a:solidFill>
          </a:ln>
        </p:spPr>
      </p:pic>
      <p:sp>
        <p:nvSpPr>
          <p:cNvPr id="87" name="tsavm"/>
          <p:cNvSpPr/>
          <p:nvPr/>
        </p:nvSpPr>
        <p:spPr>
          <a:xfrm>
            <a:off x="3395305" y="23316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cxnSp>
        <p:nvCxnSpPr>
          <p:cNvPr id="88" name="Straight Connector 87"/>
          <p:cNvCxnSpPr>
            <a:stCxn id="131" idx="2"/>
          </p:cNvCxnSpPr>
          <p:nvPr/>
        </p:nvCxnSpPr>
        <p:spPr>
          <a:xfrm flipH="1">
            <a:off x="4526884" y="1985365"/>
            <a:ext cx="92230"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89"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endParaRPr lang="en-US" sz="1800" dirty="0"/>
          </a:p>
          <a:p>
            <a:endParaRPr lang="en-US" dirty="0"/>
          </a:p>
        </p:txBody>
      </p:sp>
      <p:sp>
        <p:nvSpPr>
          <p:cNvPr id="90" name="TextBox 89"/>
          <p:cNvSpPr txBox="1"/>
          <p:nvPr/>
        </p:nvSpPr>
        <p:spPr>
          <a:xfrm>
            <a:off x="3182957" y="3191604"/>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91" name="TextBox 90"/>
          <p:cNvSpPr txBox="1"/>
          <p:nvPr/>
        </p:nvSpPr>
        <p:spPr>
          <a:xfrm>
            <a:off x="4724709" y="1073434"/>
            <a:ext cx="647528" cy="215444"/>
          </a:xfrm>
          <a:prstGeom prst="rect">
            <a:avLst/>
          </a:prstGeom>
          <a:solidFill>
            <a:schemeClr val="bg1"/>
          </a:solidFill>
        </p:spPr>
        <p:txBody>
          <a:bodyPr wrap="square" rtlCol="0">
            <a:spAutoFit/>
          </a:bodyPr>
          <a:lstStyle/>
          <a:p>
            <a:r>
              <a:rPr lang="en-US" sz="800" dirty="0"/>
              <a:t>Data</a:t>
            </a:r>
          </a:p>
        </p:txBody>
      </p:sp>
      <p:sp>
        <p:nvSpPr>
          <p:cNvPr id="92" name="TextBox 91"/>
          <p:cNvSpPr txBox="1"/>
          <p:nvPr/>
        </p:nvSpPr>
        <p:spPr>
          <a:xfrm>
            <a:off x="4810310" y="3191604"/>
            <a:ext cx="879425" cy="215444"/>
          </a:xfrm>
          <a:prstGeom prst="rect">
            <a:avLst/>
          </a:prstGeom>
          <a:solidFill>
            <a:schemeClr val="bg1"/>
          </a:solidFill>
        </p:spPr>
        <p:txBody>
          <a:bodyPr wrap="square" lIns="45720" tIns="45720" rIns="45720" rtlCol="0">
            <a:spAutoFit/>
          </a:bodyPr>
          <a:lstStyle/>
          <a:p>
            <a:r>
              <a:rPr lang="en-US" sz="800" dirty="0"/>
              <a:t>Server Events</a:t>
            </a:r>
          </a:p>
        </p:txBody>
      </p:sp>
      <p:cxnSp>
        <p:nvCxnSpPr>
          <p:cNvPr id="94" name="Straight Connector 93"/>
          <p:cNvCxnSpPr/>
          <p:nvPr/>
        </p:nvCxnSpPr>
        <p:spPr>
          <a:xfrm>
            <a:off x="4760482" y="1009804"/>
            <a:ext cx="0" cy="48185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6" name="tsps">
            <a:hlinkClick r:id="rId6" action="ppaction://hlinksldjump"/>
          </p:cNvPr>
          <p:cNvSpPr/>
          <p:nvPr/>
        </p:nvSpPr>
        <p:spPr>
          <a:xfrm>
            <a:off x="3888747" y="508873"/>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cxnSp>
        <p:nvCxnSpPr>
          <p:cNvPr id="98" name="Straight Connector 97"/>
          <p:cNvCxnSpPr>
            <a:endCxn id="116" idx="0"/>
          </p:cNvCxnSpPr>
          <p:nvPr/>
        </p:nvCxnSpPr>
        <p:spPr>
          <a:xfrm flipH="1">
            <a:off x="3917308" y="3036282"/>
            <a:ext cx="199832" cy="752863"/>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85" idx="1"/>
            <a:endCxn id="110" idx="3"/>
          </p:cNvCxnSpPr>
          <p:nvPr/>
        </p:nvCxnSpPr>
        <p:spPr>
          <a:xfrm flipH="1">
            <a:off x="2106681" y="2467614"/>
            <a:ext cx="1136224" cy="7794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00" name="TextBox 99"/>
          <p:cNvSpPr txBox="1"/>
          <p:nvPr/>
        </p:nvSpPr>
        <p:spPr>
          <a:xfrm>
            <a:off x="7436828" y="3081738"/>
            <a:ext cx="944170" cy="430887"/>
          </a:xfrm>
          <a:prstGeom prst="rect">
            <a:avLst/>
          </a:prstGeom>
          <a:noFill/>
        </p:spPr>
        <p:txBody>
          <a:bodyPr wrap="square" rtlCol="0">
            <a:spAutoFit/>
          </a:bodyPr>
          <a:lstStyle/>
          <a:p>
            <a:r>
              <a:rPr lang="en-US" sz="1100" dirty="0"/>
              <a:t>Application Users</a:t>
            </a:r>
          </a:p>
        </p:txBody>
      </p:sp>
      <p:grpSp>
        <p:nvGrpSpPr>
          <p:cNvPr id="109" name="Group 108"/>
          <p:cNvGrpSpPr/>
          <p:nvPr/>
        </p:nvGrpSpPr>
        <p:grpSpPr>
          <a:xfrm>
            <a:off x="817377" y="2188940"/>
            <a:ext cx="1289304" cy="713232"/>
            <a:chOff x="817377" y="2188940"/>
            <a:chExt cx="1289304" cy="713232"/>
          </a:xfrm>
        </p:grpSpPr>
        <p:sp>
          <p:nvSpPr>
            <p:cNvPr id="110"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1" name="Picture 110"/>
            <p:cNvPicPr>
              <a:picLocks noChangeAspect="1"/>
            </p:cNvPicPr>
            <p:nvPr/>
          </p:nvPicPr>
          <p:blipFill>
            <a:blip r:embed="rId5"/>
            <a:stretch>
              <a:fillRect/>
            </a:stretch>
          </p:blipFill>
          <p:spPr>
            <a:xfrm>
              <a:off x="843880" y="2239567"/>
              <a:ext cx="389007" cy="389007"/>
            </a:xfrm>
            <a:prstGeom prst="rect">
              <a:avLst/>
            </a:prstGeom>
          </p:spPr>
        </p:pic>
        <p:sp>
          <p:nvSpPr>
            <p:cNvPr id="112"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sp>
          <p:nvSpPr>
            <p:cNvPr id="113" name="help_syn">
              <a:hlinkClick r:id="rId7" action="ppaction://hlinksldjump"/>
            </p:cNvPr>
            <p:cNvSpPr>
              <a:spLocks/>
            </p:cNvSpPr>
            <p:nvPr/>
          </p:nvSpPr>
          <p:spPr>
            <a:xfrm>
              <a:off x="1898351" y="2235622"/>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115" name="Group 114"/>
          <p:cNvGrpSpPr/>
          <p:nvPr/>
        </p:nvGrpSpPr>
        <p:grpSpPr>
          <a:xfrm>
            <a:off x="3124539" y="3789145"/>
            <a:ext cx="1585537" cy="865941"/>
            <a:chOff x="3124539" y="3789145"/>
            <a:chExt cx="1585537" cy="865941"/>
          </a:xfrm>
        </p:grpSpPr>
        <p:sp>
          <p:nvSpPr>
            <p:cNvPr id="116"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Java Application Server</a:t>
              </a:r>
            </a:p>
          </p:txBody>
        </p:sp>
        <p:pic>
          <p:nvPicPr>
            <p:cNvPr id="117" name="Picture 116"/>
            <p:cNvPicPr>
              <a:picLocks noChangeAspect="1"/>
            </p:cNvPicPr>
            <p:nvPr/>
          </p:nvPicPr>
          <p:blipFill>
            <a:blip r:embed="rId8"/>
            <a:stretch>
              <a:fillRect/>
            </a:stretch>
          </p:blipFill>
          <p:spPr>
            <a:xfrm>
              <a:off x="3136053" y="3855063"/>
              <a:ext cx="393192" cy="393192"/>
            </a:xfrm>
            <a:prstGeom prst="rect">
              <a:avLst/>
            </a:prstGeom>
          </p:spPr>
        </p:pic>
        <p:sp>
          <p:nvSpPr>
            <p:cNvPr id="118"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sp>
          <p:nvSpPr>
            <p:cNvPr id="119" name="help_syn">
              <a:hlinkClick r:id="rId9" action="ppaction://hlinksldjump"/>
            </p:cNvPr>
            <p:cNvSpPr>
              <a:spLocks/>
            </p:cNvSpPr>
            <p:nvPr/>
          </p:nvSpPr>
          <p:spPr>
            <a:xfrm>
              <a:off x="4528681" y="3801327"/>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cxnSp>
        <p:nvCxnSpPr>
          <p:cNvPr id="120" name="Straight Connector 119"/>
          <p:cNvCxnSpPr>
            <a:stCxn id="87" idx="1"/>
          </p:cNvCxnSpPr>
          <p:nvPr/>
        </p:nvCxnSpPr>
        <p:spPr>
          <a:xfrm flipH="1">
            <a:off x="2114767" y="2620014"/>
            <a:ext cx="1280538" cy="80601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a:stCxn id="127" idx="2"/>
            <a:endCxn id="153" idx="0"/>
          </p:cNvCxnSpPr>
          <p:nvPr/>
        </p:nvCxnSpPr>
        <p:spPr>
          <a:xfrm>
            <a:off x="4170104" y="3060767"/>
            <a:ext cx="1438466" cy="72364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131" idx="2"/>
          </p:cNvCxnSpPr>
          <p:nvPr/>
        </p:nvCxnSpPr>
        <p:spPr>
          <a:xfrm>
            <a:off x="4619114" y="1985365"/>
            <a:ext cx="203169"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124" name="TextBox 123"/>
          <p:cNvSpPr txBox="1"/>
          <p:nvPr/>
        </p:nvSpPr>
        <p:spPr>
          <a:xfrm>
            <a:off x="3124540" y="1404420"/>
            <a:ext cx="820673" cy="646331"/>
          </a:xfrm>
          <a:prstGeom prst="rect">
            <a:avLst/>
          </a:prstGeom>
          <a:noFill/>
        </p:spPr>
        <p:txBody>
          <a:bodyPr wrap="square" rtlCol="0">
            <a:spAutoFit/>
          </a:bodyPr>
          <a:lstStyle/>
          <a:p>
            <a:pPr indent="-117456" algn="ctr"/>
            <a:r>
              <a:rPr lang="en-US" sz="1200" dirty="0"/>
              <a:t>App Visibility Server</a:t>
            </a:r>
          </a:p>
        </p:txBody>
      </p:sp>
      <p:sp>
        <p:nvSpPr>
          <p:cNvPr id="125" name="TextBox 124"/>
          <p:cNvSpPr txBox="1"/>
          <p:nvPr/>
        </p:nvSpPr>
        <p:spPr>
          <a:xfrm>
            <a:off x="2142116" y="2642132"/>
            <a:ext cx="885891" cy="215444"/>
          </a:xfrm>
          <a:prstGeom prst="rect">
            <a:avLst/>
          </a:prstGeom>
          <a:solidFill>
            <a:schemeClr val="bg1"/>
          </a:solidFill>
        </p:spPr>
        <p:txBody>
          <a:bodyPr wrap="square" rtlCol="0">
            <a:spAutoFit/>
          </a:bodyPr>
          <a:lstStyle/>
          <a:p>
            <a:r>
              <a:rPr lang="en-US" sz="800" dirty="0"/>
              <a:t>Synthetic Data</a:t>
            </a:r>
          </a:p>
        </p:txBody>
      </p:sp>
      <p:pic>
        <p:nvPicPr>
          <p:cNvPr id="126" name="Picture 125"/>
          <p:cNvPicPr>
            <a:picLocks noChangeAspect="1"/>
          </p:cNvPicPr>
          <p:nvPr/>
        </p:nvPicPr>
        <p:blipFill>
          <a:blip r:embed="rId2"/>
          <a:stretch>
            <a:fillRect/>
          </a:stretch>
        </p:blipFill>
        <p:spPr>
          <a:xfrm>
            <a:off x="4211377" y="2446366"/>
            <a:ext cx="393192" cy="393192"/>
          </a:xfrm>
          <a:prstGeom prst="rect">
            <a:avLst/>
          </a:prstGeom>
          <a:ln>
            <a:solidFill>
              <a:srgbClr val="00A79D"/>
            </a:solidFill>
          </a:ln>
        </p:spPr>
      </p:pic>
      <p:cxnSp>
        <p:nvCxnSpPr>
          <p:cNvPr id="74" name="Straight Connector 73"/>
          <p:cNvCxnSpPr/>
          <p:nvPr/>
        </p:nvCxnSpPr>
        <p:spPr>
          <a:xfrm flipH="1">
            <a:off x="4579521" y="2598109"/>
            <a:ext cx="449338" cy="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31" name="tsavm"/>
          <p:cNvSpPr/>
          <p:nvPr/>
        </p:nvSpPr>
        <p:spPr>
          <a:xfrm>
            <a:off x="3996715" y="1408659"/>
            <a:ext cx="1244797" cy="576706"/>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a:t>
            </a:r>
            <a:br>
              <a:rPr lang="en-US" sz="1000" dirty="0"/>
            </a:br>
            <a:r>
              <a:rPr lang="en-US" sz="1000" dirty="0"/>
              <a:t> Portal</a:t>
            </a:r>
          </a:p>
        </p:txBody>
      </p:sp>
      <p:pic>
        <p:nvPicPr>
          <p:cNvPr id="132" name="Picture 131"/>
          <p:cNvPicPr>
            <a:picLocks noChangeAspect="1"/>
          </p:cNvPicPr>
          <p:nvPr/>
        </p:nvPicPr>
        <p:blipFill>
          <a:blip r:embed="rId2"/>
          <a:stretch>
            <a:fillRect/>
          </a:stretch>
        </p:blipFill>
        <p:spPr>
          <a:xfrm>
            <a:off x="4754172" y="1512277"/>
            <a:ext cx="416002" cy="416002"/>
          </a:xfrm>
          <a:prstGeom prst="rect">
            <a:avLst/>
          </a:prstGeom>
          <a:ln>
            <a:solidFill>
              <a:srgbClr val="00A79D"/>
            </a:solidFill>
          </a:ln>
        </p:spPr>
      </p:pic>
      <p:sp>
        <p:nvSpPr>
          <p:cNvPr id="133" name="help_tsavm">
            <a:hlinkClick r:id="rId10" action="ppaction://hlinksldjump"/>
          </p:cNvPr>
          <p:cNvSpPr>
            <a:spLocks/>
          </p:cNvSpPr>
          <p:nvPr/>
        </p:nvSpPr>
        <p:spPr>
          <a:xfrm>
            <a:off x="5060108" y="1431331"/>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40" name="Group 139"/>
          <p:cNvGrpSpPr/>
          <p:nvPr/>
        </p:nvGrpSpPr>
        <p:grpSpPr>
          <a:xfrm>
            <a:off x="6689110" y="77360"/>
            <a:ext cx="2373928" cy="977534"/>
            <a:chOff x="2688610" y="2896760"/>
            <a:chExt cx="2373928" cy="977534"/>
          </a:xfrm>
        </p:grpSpPr>
        <p:sp>
          <p:nvSpPr>
            <p:cNvPr id="141" name="Rounded Rectangle 14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2" name="Straight Connector 141"/>
            <p:cNvCxnSpPr>
              <a:stCxn id="150" idx="2"/>
              <a:endCxn id="149"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stCxn id="150" idx="2"/>
              <a:endCxn id="148"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50" idx="2"/>
              <a:endCxn id="147"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50" idx="2"/>
              <a:endCxn id="146"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46" name="tsim">
              <a:hlinkClick r:id="rId11"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47" name="itda">
              <a:hlinkClick r:id="rId12"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48" name="tsavm">
              <a:hlinkClick r:id="rId13"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9" name="euem">
              <a:hlinkClick r:id="rId14"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50" name="tsps">
              <a:hlinkClick r:id="rId6"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51" name="syn">
              <a:hlinkClick r:id="rId15"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52" name="Group 151"/>
          <p:cNvGrpSpPr/>
          <p:nvPr/>
        </p:nvGrpSpPr>
        <p:grpSpPr>
          <a:xfrm>
            <a:off x="4815801" y="3784416"/>
            <a:ext cx="1585537" cy="865941"/>
            <a:chOff x="3124539" y="3789145"/>
            <a:chExt cx="1585537" cy="865941"/>
          </a:xfrm>
        </p:grpSpPr>
        <p:sp>
          <p:nvSpPr>
            <p:cNvPr id="153"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.NET Application Server</a:t>
              </a:r>
            </a:p>
          </p:txBody>
        </p:sp>
        <p:pic>
          <p:nvPicPr>
            <p:cNvPr id="154" name="Picture 153"/>
            <p:cNvPicPr>
              <a:picLocks noChangeAspect="1"/>
            </p:cNvPicPr>
            <p:nvPr/>
          </p:nvPicPr>
          <p:blipFill>
            <a:blip r:embed="rId8"/>
            <a:stretch>
              <a:fillRect/>
            </a:stretch>
          </p:blipFill>
          <p:spPr>
            <a:xfrm>
              <a:off x="3136053" y="3855063"/>
              <a:ext cx="393192" cy="393192"/>
            </a:xfrm>
            <a:prstGeom prst="rect">
              <a:avLst/>
            </a:prstGeom>
          </p:spPr>
        </p:pic>
        <p:sp>
          <p:nvSpPr>
            <p:cNvPr id="155"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grpSp>
      <p:sp>
        <p:nvSpPr>
          <p:cNvPr id="129" name="Rounded Rectangular Callout 128"/>
          <p:cNvSpPr/>
          <p:nvPr/>
        </p:nvSpPr>
        <p:spPr>
          <a:xfrm>
            <a:off x="5983700" y="1305253"/>
            <a:ext cx="3038281" cy="2292353"/>
          </a:xfrm>
          <a:prstGeom prst="wedgeRoundRectCallout">
            <a:avLst>
              <a:gd name="adj1" fmla="val -77243"/>
              <a:gd name="adj2" fmla="val -44668"/>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One App Visibility portal manages App Visibility collectors, App Visibility proxies, and App Visibility agents. The portal communicates with the associated App Visibility collectors to gather the data to be sent to the Presentation Server and viewed in the TrueSight console. App Visibility agents and App Visibility proxies request configuration information from the App Visibility portal, including which collector to send data.</a:t>
            </a:r>
          </a:p>
        </p:txBody>
      </p:sp>
      <p:sp>
        <p:nvSpPr>
          <p:cNvPr id="127" name="tsavm"/>
          <p:cNvSpPr/>
          <p:nvPr/>
        </p:nvSpPr>
        <p:spPr>
          <a:xfrm>
            <a:off x="3547705" y="24840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Collector</a:t>
            </a:r>
          </a:p>
        </p:txBody>
      </p:sp>
      <p:pic>
        <p:nvPicPr>
          <p:cNvPr id="128" name="Picture 127"/>
          <p:cNvPicPr>
            <a:picLocks noChangeAspect="1"/>
          </p:cNvPicPr>
          <p:nvPr/>
        </p:nvPicPr>
        <p:blipFill>
          <a:blip r:embed="rId2"/>
          <a:stretch>
            <a:fillRect/>
          </a:stretch>
        </p:blipFill>
        <p:spPr>
          <a:xfrm>
            <a:off x="4316885" y="2598766"/>
            <a:ext cx="393192" cy="393192"/>
          </a:xfrm>
          <a:prstGeom prst="rect">
            <a:avLst/>
          </a:prstGeom>
          <a:ln>
            <a:solidFill>
              <a:srgbClr val="00A79D"/>
            </a:solidFill>
          </a:ln>
        </p:spPr>
      </p:pic>
      <p:sp>
        <p:nvSpPr>
          <p:cNvPr id="130" name="help_tsavm">
            <a:hlinkClick r:id="rId16" action="ppaction://hlinksldjump"/>
          </p:cNvPr>
          <p:cNvSpPr>
            <a:spLocks/>
          </p:cNvSpPr>
          <p:nvPr/>
        </p:nvSpPr>
        <p:spPr>
          <a:xfrm>
            <a:off x="4607454" y="251249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Tree>
    <p:extLst>
      <p:ext uri="{BB962C8B-B14F-4D97-AF65-F5344CB8AC3E}">
        <p14:creationId xmlns:p14="http://schemas.microsoft.com/office/powerpoint/2010/main" val="40668372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TrueSight Operations Management Architecture  </a:t>
            </a:r>
            <a:r>
              <a:rPr lang="en-US" dirty="0">
                <a:solidFill>
                  <a:schemeClr val="bg1"/>
                </a:solidFill>
              </a:rPr>
              <a:t>PS</a:t>
            </a:r>
            <a:endParaRPr lang="en-US" dirty="0"/>
          </a:p>
        </p:txBody>
      </p:sp>
      <p:grpSp>
        <p:nvGrpSpPr>
          <p:cNvPr id="79" name="Group 78"/>
          <p:cNvGrpSpPr/>
          <p:nvPr/>
        </p:nvGrpSpPr>
        <p:grpSpPr>
          <a:xfrm>
            <a:off x="516528" y="1383129"/>
            <a:ext cx="7287283" cy="2864268"/>
            <a:chOff x="516528" y="1383129"/>
            <a:chExt cx="7287283" cy="2864268"/>
          </a:xfrm>
        </p:grpSpPr>
        <p:sp>
          <p:nvSpPr>
            <p:cNvPr id="80" name="Rounded Rectangle 79"/>
            <p:cNvSpPr/>
            <p:nvPr/>
          </p:nvSpPr>
          <p:spPr>
            <a:xfrm>
              <a:off x="516528" y="2811172"/>
              <a:ext cx="7287283" cy="143622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81" name="Straight Connector 80"/>
            <p:cNvCxnSpPr>
              <a:stCxn id="94" idx="2"/>
              <a:endCxn id="101" idx="0"/>
            </p:cNvCxnSpPr>
            <p:nvPr/>
          </p:nvCxnSpPr>
          <p:spPr>
            <a:xfrm flipH="1">
              <a:off x="1322912" y="2294621"/>
              <a:ext cx="282634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94" idx="2"/>
              <a:endCxn id="105" idx="0"/>
            </p:cNvCxnSpPr>
            <p:nvPr/>
          </p:nvCxnSpPr>
          <p:spPr>
            <a:xfrm flipH="1">
              <a:off x="3207143" y="2294621"/>
              <a:ext cx="942115"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94" idx="2"/>
              <a:endCxn id="107" idx="0"/>
            </p:cNvCxnSpPr>
            <p:nvPr/>
          </p:nvCxnSpPr>
          <p:spPr>
            <a:xfrm>
              <a:off x="4149258" y="2294621"/>
              <a:ext cx="94211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94" idx="2"/>
              <a:endCxn id="109" idx="0"/>
            </p:cNvCxnSpPr>
            <p:nvPr/>
          </p:nvCxnSpPr>
          <p:spPr>
            <a:xfrm>
              <a:off x="4149258" y="2294621"/>
              <a:ext cx="2826347"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85" name="Group 84"/>
            <p:cNvGrpSpPr/>
            <p:nvPr/>
          </p:nvGrpSpPr>
          <p:grpSpPr>
            <a:xfrm>
              <a:off x="614252" y="2901963"/>
              <a:ext cx="7070013" cy="1242759"/>
              <a:chOff x="1221524" y="2901963"/>
              <a:chExt cx="7070013" cy="1242759"/>
            </a:xfrm>
          </p:grpSpPr>
          <p:grpSp>
            <p:nvGrpSpPr>
              <p:cNvPr id="96" name="Group 95"/>
              <p:cNvGrpSpPr/>
              <p:nvPr/>
            </p:nvGrpSpPr>
            <p:grpSpPr>
              <a:xfrm>
                <a:off x="6874217" y="2901963"/>
                <a:ext cx="1417320" cy="685800"/>
                <a:chOff x="7418668" y="2901963"/>
                <a:chExt cx="1417320" cy="685800"/>
              </a:xfrm>
            </p:grpSpPr>
            <p:sp>
              <p:nvSpPr>
                <p:cNvPr id="109" name="tsim">
                  <a:hlinkClick r:id="rId3" action="ppaction://hlinksldjump"/>
                </p:cNvPr>
                <p:cNvSpPr/>
                <p:nvPr/>
              </p:nvSpPr>
              <p:spPr>
                <a:xfrm>
                  <a:off x="7418668" y="2901963"/>
                  <a:ext cx="1417320" cy="68580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110" name="help_tsim">
                  <a:hlinkClick r:id="rId4" action="ppaction://hlinksldjump"/>
                </p:cNvPr>
                <p:cNvSpPr>
                  <a:spLocks/>
                </p:cNvSpPr>
                <p:nvPr/>
              </p:nvSpPr>
              <p:spPr>
                <a:xfrm>
                  <a:off x="8629122"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97" name="Group 96"/>
              <p:cNvGrpSpPr/>
              <p:nvPr/>
            </p:nvGrpSpPr>
            <p:grpSpPr>
              <a:xfrm>
                <a:off x="4989986" y="2901963"/>
                <a:ext cx="1417320" cy="685800"/>
                <a:chOff x="5245924" y="2901963"/>
                <a:chExt cx="1417320" cy="685800"/>
              </a:xfrm>
            </p:grpSpPr>
            <p:sp>
              <p:nvSpPr>
                <p:cNvPr id="107" name="itda">
                  <a:hlinkClick r:id="rId5" action="ppaction://hlinksldjump"/>
                </p:cNvPr>
                <p:cNvSpPr/>
                <p:nvPr/>
              </p:nvSpPr>
              <p:spPr>
                <a:xfrm>
                  <a:off x="5245924" y="2901963"/>
                  <a:ext cx="1417320" cy="68580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a:t>
                  </a:r>
                  <a:br>
                    <a:rPr lang="en-US" sz="1350" dirty="0"/>
                  </a:br>
                  <a:r>
                    <a:rPr lang="en-US" sz="1350" dirty="0"/>
                    <a:t>Server</a:t>
                  </a:r>
                </a:p>
              </p:txBody>
            </p:sp>
            <p:sp>
              <p:nvSpPr>
                <p:cNvPr id="108" name="help_itda">
                  <a:hlinkClick r:id="rId6" action="ppaction://hlinksldjump"/>
                </p:cNvPr>
                <p:cNvSpPr>
                  <a:spLocks/>
                </p:cNvSpPr>
                <p:nvPr/>
              </p:nvSpPr>
              <p:spPr>
                <a:xfrm>
                  <a:off x="6460868"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98" name="Group 97"/>
              <p:cNvGrpSpPr/>
              <p:nvPr/>
            </p:nvGrpSpPr>
            <p:grpSpPr>
              <a:xfrm>
                <a:off x="3105755" y="2901963"/>
                <a:ext cx="1417320" cy="685800"/>
                <a:chOff x="3073180" y="2901963"/>
                <a:chExt cx="1417320" cy="685800"/>
              </a:xfrm>
            </p:grpSpPr>
            <p:sp>
              <p:nvSpPr>
                <p:cNvPr id="105" name="tsavm">
                  <a:hlinkClick r:id="rId7" action="ppaction://hlinksldjump"/>
                </p:cNvPr>
                <p:cNvSpPr/>
                <p:nvPr/>
              </p:nvSpPr>
              <p:spPr>
                <a:xfrm>
                  <a:off x="3073180" y="2901963"/>
                  <a:ext cx="1417320" cy="68580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106" name="help_tsavm">
                  <a:hlinkClick r:id="rId8" action="ppaction://hlinksldjump"/>
                </p:cNvPr>
                <p:cNvSpPr>
                  <a:spLocks/>
                </p:cNvSpPr>
                <p:nvPr/>
              </p:nvSpPr>
              <p:spPr>
                <a:xfrm>
                  <a:off x="4283857"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99" name="Group 98"/>
              <p:cNvGrpSpPr/>
              <p:nvPr/>
            </p:nvGrpSpPr>
            <p:grpSpPr>
              <a:xfrm>
                <a:off x="3227259" y="3458922"/>
                <a:ext cx="1417320" cy="685800"/>
                <a:chOff x="2932138" y="3422287"/>
                <a:chExt cx="1417320" cy="685800"/>
              </a:xfrm>
            </p:grpSpPr>
            <p:sp>
              <p:nvSpPr>
                <p:cNvPr id="103" name="syn">
                  <a:hlinkClick r:id="rId9" action="ppaction://hlinksldjump"/>
                </p:cNvPr>
                <p:cNvSpPr/>
                <p:nvPr/>
              </p:nvSpPr>
              <p:spPr>
                <a:xfrm>
                  <a:off x="2932138" y="3422287"/>
                  <a:ext cx="1417320" cy="685800"/>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Synthetic </a:t>
                  </a:r>
                  <a:br>
                    <a:rPr lang="en-US" sz="1350" dirty="0"/>
                  </a:br>
                  <a:r>
                    <a:rPr lang="en-US" sz="1350" dirty="0"/>
                    <a:t>Monitor</a:t>
                  </a:r>
                </a:p>
              </p:txBody>
            </p:sp>
            <p:sp>
              <p:nvSpPr>
                <p:cNvPr id="104" name="help_syn">
                  <a:hlinkClick r:id="rId10" action="ppaction://hlinksldjump"/>
                </p:cNvPr>
                <p:cNvSpPr>
                  <a:spLocks/>
                </p:cNvSpPr>
                <p:nvPr/>
              </p:nvSpPr>
              <p:spPr>
                <a:xfrm>
                  <a:off x="4145425" y="3434518"/>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100" name="Group 99"/>
              <p:cNvGrpSpPr/>
              <p:nvPr/>
            </p:nvGrpSpPr>
            <p:grpSpPr>
              <a:xfrm>
                <a:off x="1221524" y="2901963"/>
                <a:ext cx="1417320" cy="685800"/>
                <a:chOff x="900438" y="2901963"/>
                <a:chExt cx="1417320" cy="685800"/>
              </a:xfrm>
            </p:grpSpPr>
            <p:sp>
              <p:nvSpPr>
                <p:cNvPr id="101" name="euem">
                  <a:hlinkClick r:id="rId11" action="ppaction://hlinksldjump"/>
                </p:cNvPr>
                <p:cNvSpPr/>
                <p:nvPr/>
              </p:nvSpPr>
              <p:spPr>
                <a:xfrm>
                  <a:off x="900438" y="2901963"/>
                  <a:ext cx="1417320" cy="68580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102" name="help_euem">
                  <a:hlinkClick r:id="rId12" action="ppaction://hlinksldjump"/>
                </p:cNvPr>
                <p:cNvSpPr>
                  <a:spLocks/>
                </p:cNvSpPr>
                <p:nvPr/>
              </p:nvSpPr>
              <p:spPr>
                <a:xfrm>
                  <a:off x="2110986"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nvGrpSpPr>
            <p:cNvPr id="93" name="Group_tsps"/>
            <p:cNvGrpSpPr/>
            <p:nvPr/>
          </p:nvGrpSpPr>
          <p:grpSpPr>
            <a:xfrm>
              <a:off x="3212559" y="1676313"/>
              <a:ext cx="1873398" cy="618308"/>
              <a:chOff x="3432529" y="536725"/>
              <a:chExt cx="1873398" cy="618308"/>
            </a:xfrm>
          </p:grpSpPr>
          <p:sp>
            <p:nvSpPr>
              <p:cNvPr id="94" name="tsps"/>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95" name="help_tsps">
                <a:hlinkClick r:id="rId13" action="ppaction://hlinksldjump"/>
              </p:cNvPr>
              <p:cNvSpPr/>
              <p:nvPr/>
            </p:nvSpPr>
            <p:spPr>
              <a:xfrm>
                <a:off x="5095646" y="569552"/>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7" name="Group 86"/>
            <p:cNvGrpSpPr/>
            <p:nvPr/>
          </p:nvGrpSpPr>
          <p:grpSpPr>
            <a:xfrm>
              <a:off x="6372701" y="1383129"/>
              <a:ext cx="912693" cy="997448"/>
              <a:chOff x="6336701" y="1311129"/>
              <a:chExt cx="912693" cy="997448"/>
            </a:xfrm>
          </p:grpSpPr>
          <p:pic>
            <p:nvPicPr>
              <p:cNvPr id="89" name="Picture 88"/>
              <p:cNvPicPr>
                <a:picLocks noChangeAspect="1"/>
              </p:cNvPicPr>
              <p:nvPr/>
            </p:nvPicPr>
            <p:blipFill>
              <a:blip r:embed="rId14"/>
              <a:stretch>
                <a:fillRect/>
              </a:stretch>
            </p:blipFill>
            <p:spPr>
              <a:xfrm>
                <a:off x="6773906" y="1572396"/>
                <a:ext cx="475488" cy="475488"/>
              </a:xfrm>
              <a:prstGeom prst="rect">
                <a:avLst/>
              </a:prstGeom>
            </p:spPr>
          </p:pic>
          <p:pic>
            <p:nvPicPr>
              <p:cNvPr id="90" name="Picture 89"/>
              <p:cNvPicPr>
                <a:picLocks noChangeAspect="1"/>
              </p:cNvPicPr>
              <p:nvPr/>
            </p:nvPicPr>
            <p:blipFill>
              <a:blip r:embed="rId15"/>
              <a:stretch>
                <a:fillRect/>
              </a:stretch>
            </p:blipFill>
            <p:spPr>
              <a:xfrm>
                <a:off x="6336701" y="1311129"/>
                <a:ext cx="472213" cy="472213"/>
              </a:xfrm>
              <a:prstGeom prst="rect">
                <a:avLst/>
              </a:prstGeom>
            </p:spPr>
          </p:pic>
          <p:pic>
            <p:nvPicPr>
              <p:cNvPr id="91" name="Picture 90"/>
              <p:cNvPicPr>
                <a:picLocks noChangeAspect="1"/>
              </p:cNvPicPr>
              <p:nvPr/>
            </p:nvPicPr>
            <p:blipFill>
              <a:blip r:embed="rId15"/>
              <a:stretch>
                <a:fillRect/>
              </a:stretch>
            </p:blipFill>
            <p:spPr>
              <a:xfrm>
                <a:off x="6336701" y="1836364"/>
                <a:ext cx="472213" cy="472213"/>
              </a:xfrm>
              <a:prstGeom prst="rect">
                <a:avLst/>
              </a:prstGeom>
            </p:spPr>
          </p:pic>
        </p:grpSp>
        <p:cxnSp>
          <p:nvCxnSpPr>
            <p:cNvPr id="88" name="Straight Connector 87"/>
            <p:cNvCxnSpPr>
              <a:stCxn id="94" idx="3"/>
            </p:cNvCxnSpPr>
            <p:nvPr/>
          </p:nvCxnSpPr>
          <p:spPr>
            <a:xfrm flipV="1">
              <a:off x="5085957" y="1977731"/>
              <a:ext cx="1185243"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sp>
        <p:nvSpPr>
          <p:cNvPr id="41" name="Rounded Rectangular Callout 40"/>
          <p:cNvSpPr/>
          <p:nvPr/>
        </p:nvSpPr>
        <p:spPr>
          <a:xfrm>
            <a:off x="5321513" y="159251"/>
            <a:ext cx="3528573" cy="1647282"/>
          </a:xfrm>
          <a:prstGeom prst="wedgeRoundRectCallout">
            <a:avLst>
              <a:gd name="adj1" fmla="val -60899"/>
              <a:gd name="adj2" fmla="val 42691"/>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Hosts the web-based TrueSight console consumes events and performance data from the data providers, providing the following functionality:</a:t>
            </a:r>
          </a:p>
          <a:p>
            <a:pPr marL="171450" indent="-171450">
              <a:buFont typeface="Arial" panose="020B0604020202020204" pitchFamily="34" charset="0"/>
              <a:buChar char="•"/>
            </a:pPr>
            <a:r>
              <a:rPr lang="en-US" sz="1200" dirty="0"/>
              <a:t>Consolidated set of views for monitoring </a:t>
            </a:r>
          </a:p>
          <a:p>
            <a:pPr marL="171450" indent="-171450">
              <a:buFont typeface="Arial" panose="020B0604020202020204" pitchFamily="34" charset="0"/>
              <a:buChar char="•"/>
            </a:pPr>
            <a:r>
              <a:rPr lang="en-US" sz="1200" dirty="0"/>
              <a:t>Role-based access control </a:t>
            </a:r>
          </a:p>
          <a:p>
            <a:pPr marL="171450" indent="-171450">
              <a:buFont typeface="Arial" panose="020B0604020202020204" pitchFamily="34" charset="0"/>
              <a:buChar char="•"/>
            </a:pPr>
            <a:r>
              <a:rPr lang="en-US" sz="1200" dirty="0"/>
              <a:t>Data management functions such as storage and persistence. </a:t>
            </a:r>
            <a:endParaRPr lang="en-US" sz="1200" dirty="0">
              <a:solidFill>
                <a:schemeClr val="tx1"/>
              </a:solidFill>
            </a:endParaRPr>
          </a:p>
        </p:txBody>
      </p:sp>
    </p:spTree>
    <p:extLst>
      <p:ext uri="{BB962C8B-B14F-4D97-AF65-F5344CB8AC3E}">
        <p14:creationId xmlns:p14="http://schemas.microsoft.com/office/powerpoint/2010/main" val="29183080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3166293" y="1335780"/>
            <a:ext cx="5425719" cy="3319305"/>
            <a:chOff x="3166293" y="1335780"/>
            <a:chExt cx="5425719" cy="3319305"/>
          </a:xfrm>
          <a:solidFill>
            <a:srgbClr val="FF00FF"/>
          </a:solidFill>
        </p:grpSpPr>
        <p:sp>
          <p:nvSpPr>
            <p:cNvPr id="73" name="Rounded Rectangle 2"/>
            <p:cNvSpPr/>
            <p:nvPr/>
          </p:nvSpPr>
          <p:spPr>
            <a:xfrm>
              <a:off x="3166293" y="1335780"/>
              <a:ext cx="3326109" cy="18272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74" name="Straight Connector 73"/>
            <p:cNvCxnSpPr>
              <a:stCxn id="104" idx="1"/>
            </p:cNvCxnSpPr>
            <p:nvPr/>
          </p:nvCxnSpPr>
          <p:spPr>
            <a:xfrm flipH="1" flipV="1">
              <a:off x="5693827" y="2451432"/>
              <a:ext cx="1481802" cy="825087"/>
            </a:xfrm>
            <a:prstGeom prst="line">
              <a:avLst/>
            </a:prstGeom>
            <a:grpFill/>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75" name="tsavm"/>
            <p:cNvSpPr/>
            <p:nvPr/>
          </p:nvSpPr>
          <p:spPr>
            <a:xfrm>
              <a:off x="4869297" y="21819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sp>
          <p:nvSpPr>
            <p:cNvPr id="76" name="tsavm"/>
            <p:cNvSpPr/>
            <p:nvPr/>
          </p:nvSpPr>
          <p:spPr>
            <a:xfrm>
              <a:off x="5021697" y="23343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grpSp>
          <p:nvGrpSpPr>
            <p:cNvPr id="77" name="Group 76"/>
            <p:cNvGrpSpPr/>
            <p:nvPr/>
          </p:nvGrpSpPr>
          <p:grpSpPr>
            <a:xfrm>
              <a:off x="5168370" y="2484697"/>
              <a:ext cx="1244797" cy="576706"/>
              <a:chOff x="6971899" y="1650023"/>
              <a:chExt cx="1244797" cy="576706"/>
            </a:xfrm>
            <a:grpFill/>
          </p:grpSpPr>
          <p:sp>
            <p:nvSpPr>
              <p:cNvPr id="109" name="tsavm"/>
              <p:cNvSpPr/>
              <p:nvPr/>
            </p:nvSpPr>
            <p:spPr>
              <a:xfrm>
                <a:off x="6971899" y="1650023"/>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a:t>
                </a:r>
                <a:br>
                  <a:rPr lang="en-US" sz="1000" dirty="0"/>
                </a:br>
                <a:r>
                  <a:rPr lang="en-US" sz="1000" dirty="0"/>
                  <a:t>Proxy</a:t>
                </a:r>
              </a:p>
            </p:txBody>
          </p:sp>
          <p:pic>
            <p:nvPicPr>
              <p:cNvPr id="129" name="Picture 128"/>
              <p:cNvPicPr>
                <a:picLocks noChangeAspect="1"/>
              </p:cNvPicPr>
              <p:nvPr/>
            </p:nvPicPr>
            <p:blipFill>
              <a:blip r:embed="rId2"/>
              <a:stretch>
                <a:fillRect/>
              </a:stretch>
            </p:blipFill>
            <p:spPr>
              <a:xfrm>
                <a:off x="7741079" y="1764728"/>
                <a:ext cx="393192" cy="393192"/>
              </a:xfrm>
              <a:prstGeom prst="rect">
                <a:avLst/>
              </a:prstGeom>
              <a:noFill/>
              <a:ln>
                <a:solidFill>
                  <a:srgbClr val="00A79D"/>
                </a:solidFill>
              </a:ln>
            </p:spPr>
          </p:pic>
        </p:grpSp>
        <p:sp>
          <p:nvSpPr>
            <p:cNvPr id="78" name="TextBox 77"/>
            <p:cNvSpPr txBox="1"/>
            <p:nvPr/>
          </p:nvSpPr>
          <p:spPr>
            <a:xfrm>
              <a:off x="6678523" y="2706916"/>
              <a:ext cx="1327338" cy="215444"/>
            </a:xfrm>
            <a:prstGeom prst="rect">
              <a:avLst/>
            </a:prstGeom>
            <a:noFill/>
          </p:spPr>
          <p:txBody>
            <a:bodyPr wrap="square" rtlCol="0">
              <a:spAutoFit/>
            </a:bodyPr>
            <a:lstStyle/>
            <a:p>
              <a:r>
                <a:rPr lang="en-US" sz="800" dirty="0"/>
                <a:t>End-User Monitoring Data</a:t>
              </a:r>
            </a:p>
          </p:txBody>
        </p:sp>
        <p:pic>
          <p:nvPicPr>
            <p:cNvPr id="104" name="Picture 103"/>
            <p:cNvPicPr>
              <a:picLocks noChangeAspect="1"/>
            </p:cNvPicPr>
            <p:nvPr/>
          </p:nvPicPr>
          <p:blipFill>
            <a:blip r:embed="rId3"/>
            <a:stretch>
              <a:fillRect/>
            </a:stretch>
          </p:blipFill>
          <p:spPr>
            <a:xfrm>
              <a:off x="7175629" y="3040412"/>
              <a:ext cx="472213" cy="472213"/>
            </a:xfrm>
            <a:prstGeom prst="rect">
              <a:avLst/>
            </a:prstGeom>
            <a:noFill/>
          </p:spPr>
        </p:pic>
        <p:sp>
          <p:nvSpPr>
            <p:cNvPr id="105" name="TextBox 104"/>
            <p:cNvSpPr txBox="1"/>
            <p:nvPr/>
          </p:nvSpPr>
          <p:spPr>
            <a:xfrm>
              <a:off x="7647842" y="3081738"/>
              <a:ext cx="944170" cy="430887"/>
            </a:xfrm>
            <a:prstGeom prst="rect">
              <a:avLst/>
            </a:prstGeom>
            <a:noFill/>
          </p:spPr>
          <p:txBody>
            <a:bodyPr wrap="square" rtlCol="0">
              <a:spAutoFit/>
            </a:bodyPr>
            <a:lstStyle/>
            <a:p>
              <a:r>
                <a:rPr lang="en-US" sz="1100" dirty="0"/>
                <a:t>Application Users</a:t>
              </a:r>
            </a:p>
          </p:txBody>
        </p:sp>
        <p:cxnSp>
          <p:nvCxnSpPr>
            <p:cNvPr id="106" name="Elbow Connector 99"/>
            <p:cNvCxnSpPr>
              <a:stCxn id="104" idx="2"/>
            </p:cNvCxnSpPr>
            <p:nvPr/>
          </p:nvCxnSpPr>
          <p:spPr>
            <a:xfrm rot="5400000">
              <a:off x="6554156" y="3359807"/>
              <a:ext cx="704762" cy="1010398"/>
            </a:xfrm>
            <a:prstGeom prst="bentConnector2">
              <a:avLst/>
            </a:prstGeom>
            <a:grpFill/>
            <a:ln w="12700">
              <a:prstDash val="sysDash"/>
            </a:ln>
            <a:effectLst/>
          </p:spPr>
          <p:style>
            <a:lnRef idx="2">
              <a:schemeClr val="accent1"/>
            </a:lnRef>
            <a:fillRef idx="0">
              <a:schemeClr val="accent1"/>
            </a:fillRef>
            <a:effectRef idx="1">
              <a:schemeClr val="accent1"/>
            </a:effectRef>
            <a:fontRef idx="minor">
              <a:schemeClr val="tx1"/>
            </a:fontRef>
          </p:style>
        </p:cxnSp>
        <p:cxnSp>
          <p:nvCxnSpPr>
            <p:cNvPr id="107" name="Elbow Connector 68"/>
            <p:cNvCxnSpPr/>
            <p:nvPr/>
          </p:nvCxnSpPr>
          <p:spPr>
            <a:xfrm rot="5400000">
              <a:off x="5257415" y="2336641"/>
              <a:ext cx="1142461" cy="3494428"/>
            </a:xfrm>
            <a:prstGeom prst="bentConnector3">
              <a:avLst>
                <a:gd name="adj1" fmla="val 120009"/>
              </a:avLst>
            </a:prstGeom>
            <a:grpFill/>
            <a:ln w="12700">
              <a:prstDash val="sysDash"/>
            </a:ln>
            <a:effectLst/>
          </p:spPr>
          <p:style>
            <a:lnRef idx="2">
              <a:schemeClr val="accent1"/>
            </a:lnRef>
            <a:fillRef idx="0">
              <a:schemeClr val="accent1"/>
            </a:fillRef>
            <a:effectRef idx="1">
              <a:schemeClr val="accent1"/>
            </a:effectRef>
            <a:fontRef idx="minor">
              <a:schemeClr val="tx1"/>
            </a:fontRef>
          </p:style>
        </p:cxnSp>
        <p:sp>
          <p:nvSpPr>
            <p:cNvPr id="108" name="help_tsavm">
              <a:hlinkClick r:id="rId4" action="ppaction://hlinksldjump"/>
            </p:cNvPr>
            <p:cNvSpPr>
              <a:spLocks/>
            </p:cNvSpPr>
            <p:nvPr/>
          </p:nvSpPr>
          <p:spPr>
            <a:xfrm>
              <a:off x="6233479" y="2506585"/>
              <a:ext cx="160619" cy="160619"/>
            </a:xfrm>
            <a:prstGeom prst="ellipse">
              <a:avLst/>
            </a:prstGeom>
            <a:solidFill>
              <a:schemeClr val="bg1"/>
            </a:solidFill>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79" name="Group 78"/>
          <p:cNvGrpSpPr/>
          <p:nvPr/>
        </p:nvGrpSpPr>
        <p:grpSpPr>
          <a:xfrm>
            <a:off x="824174" y="3063690"/>
            <a:ext cx="1289304" cy="713232"/>
            <a:chOff x="817377" y="2188940"/>
            <a:chExt cx="1289304" cy="713232"/>
          </a:xfrm>
        </p:grpSpPr>
        <p:sp>
          <p:nvSpPr>
            <p:cNvPr id="80"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1" name="Picture 80"/>
            <p:cNvPicPr>
              <a:picLocks noChangeAspect="1"/>
            </p:cNvPicPr>
            <p:nvPr/>
          </p:nvPicPr>
          <p:blipFill>
            <a:blip r:embed="rId5"/>
            <a:stretch>
              <a:fillRect/>
            </a:stretch>
          </p:blipFill>
          <p:spPr>
            <a:xfrm>
              <a:off x="843880" y="2239567"/>
              <a:ext cx="389007" cy="389007"/>
            </a:xfrm>
            <a:prstGeom prst="rect">
              <a:avLst/>
            </a:prstGeom>
          </p:spPr>
        </p:pic>
        <p:sp>
          <p:nvSpPr>
            <p:cNvPr id="82"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grpSp>
      <p:sp>
        <p:nvSpPr>
          <p:cNvPr id="83" name="TextBox 82"/>
          <p:cNvSpPr txBox="1"/>
          <p:nvPr/>
        </p:nvSpPr>
        <p:spPr>
          <a:xfrm>
            <a:off x="3867195" y="1988716"/>
            <a:ext cx="647528" cy="215444"/>
          </a:xfrm>
          <a:prstGeom prst="rect">
            <a:avLst/>
          </a:prstGeom>
          <a:solidFill>
            <a:schemeClr val="bg1"/>
          </a:solidFill>
        </p:spPr>
        <p:txBody>
          <a:bodyPr wrap="square" rtlCol="0">
            <a:spAutoFit/>
          </a:bodyPr>
          <a:lstStyle/>
          <a:p>
            <a:r>
              <a:rPr lang="en-US" sz="800" dirty="0"/>
              <a:t>Data</a:t>
            </a:r>
          </a:p>
        </p:txBody>
      </p:sp>
      <p:cxnSp>
        <p:nvCxnSpPr>
          <p:cNvPr id="84" name="Straight Connector 83"/>
          <p:cNvCxnSpPr/>
          <p:nvPr/>
        </p:nvCxnSpPr>
        <p:spPr>
          <a:xfrm flipH="1">
            <a:off x="3812338" y="1771708"/>
            <a:ext cx="393554" cy="3996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5" name="tsavm"/>
          <p:cNvSpPr/>
          <p:nvPr/>
        </p:nvSpPr>
        <p:spPr>
          <a:xfrm>
            <a:off x="3242905" y="21792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pic>
        <p:nvPicPr>
          <p:cNvPr id="86" name="Picture 85"/>
          <p:cNvPicPr>
            <a:picLocks noChangeAspect="1"/>
          </p:cNvPicPr>
          <p:nvPr/>
        </p:nvPicPr>
        <p:blipFill>
          <a:blip r:embed="rId2"/>
          <a:stretch>
            <a:fillRect/>
          </a:stretch>
        </p:blipFill>
        <p:spPr>
          <a:xfrm>
            <a:off x="4058977" y="2293966"/>
            <a:ext cx="393192" cy="393192"/>
          </a:xfrm>
          <a:prstGeom prst="rect">
            <a:avLst/>
          </a:prstGeom>
          <a:ln>
            <a:solidFill>
              <a:srgbClr val="00A79D"/>
            </a:solidFill>
          </a:ln>
        </p:spPr>
      </p:pic>
      <p:sp>
        <p:nvSpPr>
          <p:cNvPr id="87" name="tsavm"/>
          <p:cNvSpPr/>
          <p:nvPr/>
        </p:nvSpPr>
        <p:spPr>
          <a:xfrm>
            <a:off x="3395305" y="23316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cxnSp>
        <p:nvCxnSpPr>
          <p:cNvPr id="89" name="Straight Connector 88"/>
          <p:cNvCxnSpPr>
            <a:stCxn id="131" idx="2"/>
          </p:cNvCxnSpPr>
          <p:nvPr/>
        </p:nvCxnSpPr>
        <p:spPr>
          <a:xfrm flipH="1">
            <a:off x="4526884" y="1985365"/>
            <a:ext cx="92230"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90"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endParaRPr lang="en-US" sz="1800" dirty="0"/>
          </a:p>
          <a:p>
            <a:endParaRPr lang="en-US" dirty="0"/>
          </a:p>
        </p:txBody>
      </p:sp>
      <p:sp>
        <p:nvSpPr>
          <p:cNvPr id="91" name="TextBox 90"/>
          <p:cNvSpPr txBox="1"/>
          <p:nvPr/>
        </p:nvSpPr>
        <p:spPr>
          <a:xfrm>
            <a:off x="3182957" y="3191604"/>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92" name="TextBox 91"/>
          <p:cNvSpPr txBox="1"/>
          <p:nvPr/>
        </p:nvSpPr>
        <p:spPr>
          <a:xfrm>
            <a:off x="4724709" y="1073434"/>
            <a:ext cx="647528" cy="215444"/>
          </a:xfrm>
          <a:prstGeom prst="rect">
            <a:avLst/>
          </a:prstGeom>
          <a:solidFill>
            <a:schemeClr val="bg1"/>
          </a:solidFill>
        </p:spPr>
        <p:txBody>
          <a:bodyPr wrap="square" rtlCol="0">
            <a:spAutoFit/>
          </a:bodyPr>
          <a:lstStyle/>
          <a:p>
            <a:r>
              <a:rPr lang="en-US" sz="800" dirty="0"/>
              <a:t>Data</a:t>
            </a:r>
          </a:p>
        </p:txBody>
      </p:sp>
      <p:sp>
        <p:nvSpPr>
          <p:cNvPr id="93" name="TextBox 92"/>
          <p:cNvSpPr txBox="1"/>
          <p:nvPr/>
        </p:nvSpPr>
        <p:spPr>
          <a:xfrm>
            <a:off x="4810310" y="3191604"/>
            <a:ext cx="879425" cy="215444"/>
          </a:xfrm>
          <a:prstGeom prst="rect">
            <a:avLst/>
          </a:prstGeom>
          <a:solidFill>
            <a:schemeClr val="bg1"/>
          </a:solidFill>
        </p:spPr>
        <p:txBody>
          <a:bodyPr wrap="square" lIns="45720" tIns="45720" rIns="45720" rtlCol="0">
            <a:spAutoFit/>
          </a:bodyPr>
          <a:lstStyle/>
          <a:p>
            <a:r>
              <a:rPr lang="en-US" sz="800" dirty="0"/>
              <a:t>Server Events</a:t>
            </a:r>
          </a:p>
        </p:txBody>
      </p:sp>
      <p:cxnSp>
        <p:nvCxnSpPr>
          <p:cNvPr id="95" name="Straight Connector 94"/>
          <p:cNvCxnSpPr/>
          <p:nvPr/>
        </p:nvCxnSpPr>
        <p:spPr>
          <a:xfrm>
            <a:off x="4760482" y="1009804"/>
            <a:ext cx="0" cy="48185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7" name="tsps">
            <a:hlinkClick r:id="rId6" action="ppaction://hlinksldjump"/>
          </p:cNvPr>
          <p:cNvSpPr/>
          <p:nvPr/>
        </p:nvSpPr>
        <p:spPr>
          <a:xfrm>
            <a:off x="3888747" y="508873"/>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cxnSp>
        <p:nvCxnSpPr>
          <p:cNvPr id="99" name="Straight Connector 98"/>
          <p:cNvCxnSpPr>
            <a:endCxn id="116" idx="0"/>
          </p:cNvCxnSpPr>
          <p:nvPr/>
        </p:nvCxnSpPr>
        <p:spPr>
          <a:xfrm flipH="1">
            <a:off x="3917308" y="3036282"/>
            <a:ext cx="199832" cy="752863"/>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85" idx="1"/>
            <a:endCxn id="111" idx="3"/>
          </p:cNvCxnSpPr>
          <p:nvPr/>
        </p:nvCxnSpPr>
        <p:spPr>
          <a:xfrm flipH="1">
            <a:off x="2106681" y="2467614"/>
            <a:ext cx="1136224" cy="7794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110" name="Group 109"/>
          <p:cNvGrpSpPr/>
          <p:nvPr/>
        </p:nvGrpSpPr>
        <p:grpSpPr>
          <a:xfrm>
            <a:off x="817377" y="2188940"/>
            <a:ext cx="1289304" cy="713232"/>
            <a:chOff x="817377" y="2188940"/>
            <a:chExt cx="1289304" cy="713232"/>
          </a:xfrm>
        </p:grpSpPr>
        <p:sp>
          <p:nvSpPr>
            <p:cNvPr id="111"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2" name="Picture 111"/>
            <p:cNvPicPr>
              <a:picLocks noChangeAspect="1"/>
            </p:cNvPicPr>
            <p:nvPr/>
          </p:nvPicPr>
          <p:blipFill>
            <a:blip r:embed="rId5"/>
            <a:stretch>
              <a:fillRect/>
            </a:stretch>
          </p:blipFill>
          <p:spPr>
            <a:xfrm>
              <a:off x="843880" y="2239567"/>
              <a:ext cx="389007" cy="389007"/>
            </a:xfrm>
            <a:prstGeom prst="rect">
              <a:avLst/>
            </a:prstGeom>
          </p:spPr>
        </p:pic>
        <p:sp>
          <p:nvSpPr>
            <p:cNvPr id="113"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sp>
          <p:nvSpPr>
            <p:cNvPr id="114" name="help_syn">
              <a:hlinkClick r:id="rId7" action="ppaction://hlinksldjump"/>
            </p:cNvPr>
            <p:cNvSpPr>
              <a:spLocks/>
            </p:cNvSpPr>
            <p:nvPr/>
          </p:nvSpPr>
          <p:spPr>
            <a:xfrm>
              <a:off x="1898351" y="2235622"/>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115" name="Group 114"/>
          <p:cNvGrpSpPr/>
          <p:nvPr/>
        </p:nvGrpSpPr>
        <p:grpSpPr>
          <a:xfrm>
            <a:off x="3124539" y="3789145"/>
            <a:ext cx="1585537" cy="865941"/>
            <a:chOff x="3124539" y="3789145"/>
            <a:chExt cx="1585537" cy="865941"/>
          </a:xfrm>
        </p:grpSpPr>
        <p:sp>
          <p:nvSpPr>
            <p:cNvPr id="116"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Java Application Server</a:t>
              </a:r>
            </a:p>
          </p:txBody>
        </p:sp>
        <p:pic>
          <p:nvPicPr>
            <p:cNvPr id="117" name="Picture 116"/>
            <p:cNvPicPr>
              <a:picLocks noChangeAspect="1"/>
            </p:cNvPicPr>
            <p:nvPr/>
          </p:nvPicPr>
          <p:blipFill>
            <a:blip r:embed="rId8"/>
            <a:stretch>
              <a:fillRect/>
            </a:stretch>
          </p:blipFill>
          <p:spPr>
            <a:xfrm>
              <a:off x="3136053" y="3855063"/>
              <a:ext cx="393192" cy="393192"/>
            </a:xfrm>
            <a:prstGeom prst="rect">
              <a:avLst/>
            </a:prstGeom>
          </p:spPr>
        </p:pic>
        <p:sp>
          <p:nvSpPr>
            <p:cNvPr id="118"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sp>
          <p:nvSpPr>
            <p:cNvPr id="119" name="help_syn">
              <a:hlinkClick r:id="rId9" action="ppaction://hlinksldjump"/>
            </p:cNvPr>
            <p:cNvSpPr>
              <a:spLocks/>
            </p:cNvSpPr>
            <p:nvPr/>
          </p:nvSpPr>
          <p:spPr>
            <a:xfrm>
              <a:off x="4528681" y="3801327"/>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cxnSp>
        <p:nvCxnSpPr>
          <p:cNvPr id="120" name="Straight Connector 119"/>
          <p:cNvCxnSpPr>
            <a:stCxn id="87" idx="1"/>
          </p:cNvCxnSpPr>
          <p:nvPr/>
        </p:nvCxnSpPr>
        <p:spPr>
          <a:xfrm flipH="1">
            <a:off x="2114767" y="2620014"/>
            <a:ext cx="1280538" cy="80601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a:stCxn id="127" idx="2"/>
            <a:endCxn id="154" idx="0"/>
          </p:cNvCxnSpPr>
          <p:nvPr/>
        </p:nvCxnSpPr>
        <p:spPr>
          <a:xfrm>
            <a:off x="4170104" y="3060767"/>
            <a:ext cx="1438466" cy="72364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131" idx="2"/>
          </p:cNvCxnSpPr>
          <p:nvPr/>
        </p:nvCxnSpPr>
        <p:spPr>
          <a:xfrm>
            <a:off x="4619114" y="1985365"/>
            <a:ext cx="203169"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124" name="TextBox 123"/>
          <p:cNvSpPr txBox="1"/>
          <p:nvPr/>
        </p:nvSpPr>
        <p:spPr>
          <a:xfrm>
            <a:off x="3124540" y="1404420"/>
            <a:ext cx="820673" cy="646331"/>
          </a:xfrm>
          <a:prstGeom prst="rect">
            <a:avLst/>
          </a:prstGeom>
          <a:noFill/>
        </p:spPr>
        <p:txBody>
          <a:bodyPr wrap="square" rtlCol="0">
            <a:spAutoFit/>
          </a:bodyPr>
          <a:lstStyle/>
          <a:p>
            <a:pPr indent="-117456" algn="ctr"/>
            <a:r>
              <a:rPr lang="en-US" sz="1200" dirty="0"/>
              <a:t>App Visibility Server</a:t>
            </a:r>
          </a:p>
        </p:txBody>
      </p:sp>
      <p:sp>
        <p:nvSpPr>
          <p:cNvPr id="125" name="TextBox 124"/>
          <p:cNvSpPr txBox="1"/>
          <p:nvPr/>
        </p:nvSpPr>
        <p:spPr>
          <a:xfrm>
            <a:off x="2142116" y="2642132"/>
            <a:ext cx="885891" cy="215444"/>
          </a:xfrm>
          <a:prstGeom prst="rect">
            <a:avLst/>
          </a:prstGeom>
          <a:solidFill>
            <a:schemeClr val="bg1"/>
          </a:solidFill>
        </p:spPr>
        <p:txBody>
          <a:bodyPr wrap="square" rtlCol="0">
            <a:spAutoFit/>
          </a:bodyPr>
          <a:lstStyle/>
          <a:p>
            <a:r>
              <a:rPr lang="en-US" sz="800" dirty="0"/>
              <a:t>Synthetic Data</a:t>
            </a:r>
          </a:p>
        </p:txBody>
      </p:sp>
      <p:pic>
        <p:nvPicPr>
          <p:cNvPr id="126" name="Picture 125"/>
          <p:cNvPicPr>
            <a:picLocks noChangeAspect="1"/>
          </p:cNvPicPr>
          <p:nvPr/>
        </p:nvPicPr>
        <p:blipFill>
          <a:blip r:embed="rId2"/>
          <a:stretch>
            <a:fillRect/>
          </a:stretch>
        </p:blipFill>
        <p:spPr>
          <a:xfrm>
            <a:off x="4211377" y="2446366"/>
            <a:ext cx="393192" cy="393192"/>
          </a:xfrm>
          <a:prstGeom prst="rect">
            <a:avLst/>
          </a:prstGeom>
          <a:ln>
            <a:solidFill>
              <a:srgbClr val="00A79D"/>
            </a:solidFill>
          </a:ln>
        </p:spPr>
      </p:pic>
      <p:cxnSp>
        <p:nvCxnSpPr>
          <p:cNvPr id="94" name="Straight Connector 93"/>
          <p:cNvCxnSpPr/>
          <p:nvPr/>
        </p:nvCxnSpPr>
        <p:spPr>
          <a:xfrm flipH="1">
            <a:off x="4579521" y="2598109"/>
            <a:ext cx="449338" cy="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31" name="tsavm"/>
          <p:cNvSpPr/>
          <p:nvPr/>
        </p:nvSpPr>
        <p:spPr>
          <a:xfrm>
            <a:off x="3996715" y="1408659"/>
            <a:ext cx="1244797" cy="576706"/>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a:t>
            </a:r>
            <a:br>
              <a:rPr lang="en-US" sz="1000" dirty="0"/>
            </a:br>
            <a:r>
              <a:rPr lang="en-US" sz="1000" dirty="0"/>
              <a:t> Portal</a:t>
            </a:r>
          </a:p>
        </p:txBody>
      </p:sp>
      <p:pic>
        <p:nvPicPr>
          <p:cNvPr id="132" name="Picture 131"/>
          <p:cNvPicPr>
            <a:picLocks noChangeAspect="1"/>
          </p:cNvPicPr>
          <p:nvPr/>
        </p:nvPicPr>
        <p:blipFill>
          <a:blip r:embed="rId2"/>
          <a:stretch>
            <a:fillRect/>
          </a:stretch>
        </p:blipFill>
        <p:spPr>
          <a:xfrm>
            <a:off x="4754172" y="1512277"/>
            <a:ext cx="416002" cy="416002"/>
          </a:xfrm>
          <a:prstGeom prst="rect">
            <a:avLst/>
          </a:prstGeom>
          <a:ln>
            <a:solidFill>
              <a:srgbClr val="00A79D"/>
            </a:solidFill>
          </a:ln>
        </p:spPr>
      </p:pic>
      <p:sp>
        <p:nvSpPr>
          <p:cNvPr id="133" name="help_tsavm">
            <a:hlinkClick r:id="rId10" action="ppaction://hlinksldjump"/>
          </p:cNvPr>
          <p:cNvSpPr>
            <a:spLocks/>
          </p:cNvSpPr>
          <p:nvPr/>
        </p:nvSpPr>
        <p:spPr>
          <a:xfrm>
            <a:off x="5060108" y="1431331"/>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40" name="Group 139"/>
          <p:cNvGrpSpPr/>
          <p:nvPr/>
        </p:nvGrpSpPr>
        <p:grpSpPr>
          <a:xfrm>
            <a:off x="6689110" y="77360"/>
            <a:ext cx="2373928" cy="977534"/>
            <a:chOff x="2688610" y="2896760"/>
            <a:chExt cx="2373928" cy="977534"/>
          </a:xfrm>
        </p:grpSpPr>
        <p:sp>
          <p:nvSpPr>
            <p:cNvPr id="141" name="Rounded Rectangle 14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2" name="Straight Connector 141"/>
            <p:cNvCxnSpPr>
              <a:stCxn id="150" idx="2"/>
              <a:endCxn id="149"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stCxn id="150" idx="2"/>
              <a:endCxn id="148"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50" idx="2"/>
              <a:endCxn id="147"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50" idx="2"/>
              <a:endCxn id="146"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46" name="tsim">
              <a:hlinkClick r:id="rId11"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47" name="itda">
              <a:hlinkClick r:id="rId12"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48" name="tsavm">
              <a:hlinkClick r:id="rId13"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9" name="euem">
              <a:hlinkClick r:id="rId14"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50" name="tsps">
              <a:hlinkClick r:id="rId6"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51" name="syn">
              <a:hlinkClick r:id="rId15"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52" name="Group 151"/>
          <p:cNvGrpSpPr/>
          <p:nvPr/>
        </p:nvGrpSpPr>
        <p:grpSpPr>
          <a:xfrm>
            <a:off x="4815801" y="3784416"/>
            <a:ext cx="1585537" cy="865941"/>
            <a:chOff x="3124539" y="3789145"/>
            <a:chExt cx="1585537" cy="865941"/>
          </a:xfrm>
        </p:grpSpPr>
        <p:sp>
          <p:nvSpPr>
            <p:cNvPr id="154"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.NET Application Server</a:t>
              </a:r>
            </a:p>
          </p:txBody>
        </p:sp>
        <p:pic>
          <p:nvPicPr>
            <p:cNvPr id="155" name="Picture 154"/>
            <p:cNvPicPr>
              <a:picLocks noChangeAspect="1"/>
            </p:cNvPicPr>
            <p:nvPr/>
          </p:nvPicPr>
          <p:blipFill>
            <a:blip r:embed="rId8"/>
            <a:stretch>
              <a:fillRect/>
            </a:stretch>
          </p:blipFill>
          <p:spPr>
            <a:xfrm>
              <a:off x="3136053" y="3855063"/>
              <a:ext cx="393192" cy="393192"/>
            </a:xfrm>
            <a:prstGeom prst="rect">
              <a:avLst/>
            </a:prstGeom>
          </p:spPr>
        </p:pic>
        <p:sp>
          <p:nvSpPr>
            <p:cNvPr id="156"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grpSp>
      <p:sp>
        <p:nvSpPr>
          <p:cNvPr id="127" name="tsavm"/>
          <p:cNvSpPr/>
          <p:nvPr/>
        </p:nvSpPr>
        <p:spPr>
          <a:xfrm>
            <a:off x="3547705" y="24840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Collector</a:t>
            </a:r>
          </a:p>
        </p:txBody>
      </p:sp>
      <p:sp>
        <p:nvSpPr>
          <p:cNvPr id="88" name="Rounded Rectangular Callout 87"/>
          <p:cNvSpPr/>
          <p:nvPr/>
        </p:nvSpPr>
        <p:spPr>
          <a:xfrm>
            <a:off x="6297890" y="1282444"/>
            <a:ext cx="2531506" cy="1963850"/>
          </a:xfrm>
          <a:prstGeom prst="wedgeRoundRectCallout">
            <a:avLst>
              <a:gd name="adj1" fmla="val -112799"/>
              <a:gd name="adj2" fmla="val 11914"/>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An App Visibility collector receives and stores the information for the application that is monitored by the App Visibility agent. Each App Visibility collector has its own database, where all information is saved. For each portal, you can connect from one to five App Visibility collectors.</a:t>
            </a:r>
          </a:p>
        </p:txBody>
      </p:sp>
      <p:pic>
        <p:nvPicPr>
          <p:cNvPr id="128" name="Picture 127"/>
          <p:cNvPicPr>
            <a:picLocks noChangeAspect="1"/>
          </p:cNvPicPr>
          <p:nvPr/>
        </p:nvPicPr>
        <p:blipFill>
          <a:blip r:embed="rId2"/>
          <a:stretch>
            <a:fillRect/>
          </a:stretch>
        </p:blipFill>
        <p:spPr>
          <a:xfrm>
            <a:off x="4316885" y="2598766"/>
            <a:ext cx="393192" cy="393192"/>
          </a:xfrm>
          <a:prstGeom prst="rect">
            <a:avLst/>
          </a:prstGeom>
          <a:ln>
            <a:solidFill>
              <a:srgbClr val="00A79D"/>
            </a:solidFill>
          </a:ln>
        </p:spPr>
      </p:pic>
      <p:sp>
        <p:nvSpPr>
          <p:cNvPr id="130" name="help_tsavm">
            <a:hlinkClick r:id="rId16" action="ppaction://hlinksldjump"/>
          </p:cNvPr>
          <p:cNvSpPr>
            <a:spLocks/>
          </p:cNvSpPr>
          <p:nvPr/>
        </p:nvSpPr>
        <p:spPr>
          <a:xfrm>
            <a:off x="4607454" y="251249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Tree>
    <p:extLst>
      <p:ext uri="{BB962C8B-B14F-4D97-AF65-F5344CB8AC3E}">
        <p14:creationId xmlns:p14="http://schemas.microsoft.com/office/powerpoint/2010/main" val="3920327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3166293" y="1335780"/>
            <a:ext cx="5425719" cy="3319305"/>
            <a:chOff x="3166293" y="1335780"/>
            <a:chExt cx="5425719" cy="3319305"/>
          </a:xfrm>
          <a:solidFill>
            <a:srgbClr val="FF00FF"/>
          </a:solidFill>
        </p:grpSpPr>
        <p:sp>
          <p:nvSpPr>
            <p:cNvPr id="73" name="Rounded Rectangle 2"/>
            <p:cNvSpPr/>
            <p:nvPr/>
          </p:nvSpPr>
          <p:spPr>
            <a:xfrm>
              <a:off x="3166293" y="1335780"/>
              <a:ext cx="3326109" cy="18272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74" name="Straight Connector 73"/>
            <p:cNvCxnSpPr>
              <a:stCxn id="103" idx="1"/>
            </p:cNvCxnSpPr>
            <p:nvPr/>
          </p:nvCxnSpPr>
          <p:spPr>
            <a:xfrm flipH="1" flipV="1">
              <a:off x="5693827" y="2451432"/>
              <a:ext cx="1481802" cy="825087"/>
            </a:xfrm>
            <a:prstGeom prst="line">
              <a:avLst/>
            </a:prstGeom>
            <a:grpFill/>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75" name="tsavm"/>
            <p:cNvSpPr/>
            <p:nvPr/>
          </p:nvSpPr>
          <p:spPr>
            <a:xfrm>
              <a:off x="4869297" y="21819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sp>
          <p:nvSpPr>
            <p:cNvPr id="76" name="tsavm"/>
            <p:cNvSpPr/>
            <p:nvPr/>
          </p:nvSpPr>
          <p:spPr>
            <a:xfrm>
              <a:off x="5021697" y="23343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grpSp>
          <p:nvGrpSpPr>
            <p:cNvPr id="77" name="Group 76"/>
            <p:cNvGrpSpPr/>
            <p:nvPr/>
          </p:nvGrpSpPr>
          <p:grpSpPr>
            <a:xfrm>
              <a:off x="5168370" y="2484697"/>
              <a:ext cx="1244797" cy="576706"/>
              <a:chOff x="6971899" y="1650023"/>
              <a:chExt cx="1244797" cy="576706"/>
            </a:xfrm>
            <a:grpFill/>
          </p:grpSpPr>
          <p:sp>
            <p:nvSpPr>
              <p:cNvPr id="108" name="tsavm"/>
              <p:cNvSpPr/>
              <p:nvPr/>
            </p:nvSpPr>
            <p:spPr>
              <a:xfrm>
                <a:off x="6971899" y="1650023"/>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a:t>
                </a:r>
                <a:br>
                  <a:rPr lang="en-US" sz="1000" dirty="0"/>
                </a:br>
                <a:r>
                  <a:rPr lang="en-US" sz="1000" dirty="0"/>
                  <a:t>Proxy</a:t>
                </a:r>
              </a:p>
            </p:txBody>
          </p:sp>
          <p:pic>
            <p:nvPicPr>
              <p:cNvPr id="114" name="Picture 113"/>
              <p:cNvPicPr>
                <a:picLocks noChangeAspect="1"/>
              </p:cNvPicPr>
              <p:nvPr/>
            </p:nvPicPr>
            <p:blipFill>
              <a:blip r:embed="rId2"/>
              <a:stretch>
                <a:fillRect/>
              </a:stretch>
            </p:blipFill>
            <p:spPr>
              <a:xfrm>
                <a:off x="7741079" y="1764728"/>
                <a:ext cx="393192" cy="393192"/>
              </a:xfrm>
              <a:prstGeom prst="rect">
                <a:avLst/>
              </a:prstGeom>
              <a:noFill/>
              <a:ln>
                <a:solidFill>
                  <a:srgbClr val="00A79D"/>
                </a:solidFill>
              </a:ln>
            </p:spPr>
          </p:pic>
        </p:grpSp>
        <p:sp>
          <p:nvSpPr>
            <p:cNvPr id="78" name="TextBox 77"/>
            <p:cNvSpPr txBox="1"/>
            <p:nvPr/>
          </p:nvSpPr>
          <p:spPr>
            <a:xfrm>
              <a:off x="6678523" y="2706916"/>
              <a:ext cx="1327338" cy="215444"/>
            </a:xfrm>
            <a:prstGeom prst="rect">
              <a:avLst/>
            </a:prstGeom>
            <a:noFill/>
          </p:spPr>
          <p:txBody>
            <a:bodyPr wrap="square" rtlCol="0">
              <a:spAutoFit/>
            </a:bodyPr>
            <a:lstStyle/>
            <a:p>
              <a:r>
                <a:rPr lang="en-US" sz="800" dirty="0"/>
                <a:t>End-User Monitoring Data</a:t>
              </a:r>
            </a:p>
          </p:txBody>
        </p:sp>
        <p:pic>
          <p:nvPicPr>
            <p:cNvPr id="103" name="Picture 102"/>
            <p:cNvPicPr>
              <a:picLocks noChangeAspect="1"/>
            </p:cNvPicPr>
            <p:nvPr/>
          </p:nvPicPr>
          <p:blipFill>
            <a:blip r:embed="rId3"/>
            <a:stretch>
              <a:fillRect/>
            </a:stretch>
          </p:blipFill>
          <p:spPr>
            <a:xfrm>
              <a:off x="7175629" y="3040412"/>
              <a:ext cx="472213" cy="472213"/>
            </a:xfrm>
            <a:prstGeom prst="rect">
              <a:avLst/>
            </a:prstGeom>
            <a:noFill/>
          </p:spPr>
        </p:pic>
        <p:sp>
          <p:nvSpPr>
            <p:cNvPr id="104" name="TextBox 103"/>
            <p:cNvSpPr txBox="1"/>
            <p:nvPr/>
          </p:nvSpPr>
          <p:spPr>
            <a:xfrm>
              <a:off x="7647842" y="3081738"/>
              <a:ext cx="944170" cy="430887"/>
            </a:xfrm>
            <a:prstGeom prst="rect">
              <a:avLst/>
            </a:prstGeom>
            <a:noFill/>
          </p:spPr>
          <p:txBody>
            <a:bodyPr wrap="square" rtlCol="0">
              <a:spAutoFit/>
            </a:bodyPr>
            <a:lstStyle/>
            <a:p>
              <a:r>
                <a:rPr lang="en-US" sz="1100" dirty="0"/>
                <a:t>Application Users</a:t>
              </a:r>
            </a:p>
          </p:txBody>
        </p:sp>
        <p:cxnSp>
          <p:nvCxnSpPr>
            <p:cNvPr id="105" name="Elbow Connector 99"/>
            <p:cNvCxnSpPr>
              <a:stCxn id="103" idx="2"/>
            </p:cNvCxnSpPr>
            <p:nvPr/>
          </p:nvCxnSpPr>
          <p:spPr>
            <a:xfrm rot="5400000">
              <a:off x="6554156" y="3359807"/>
              <a:ext cx="704762" cy="1010398"/>
            </a:xfrm>
            <a:prstGeom prst="bentConnector2">
              <a:avLst/>
            </a:prstGeom>
            <a:grpFill/>
            <a:ln w="12700">
              <a:prstDash val="sysDash"/>
            </a:ln>
            <a:effectLst/>
          </p:spPr>
          <p:style>
            <a:lnRef idx="2">
              <a:schemeClr val="accent1"/>
            </a:lnRef>
            <a:fillRef idx="0">
              <a:schemeClr val="accent1"/>
            </a:fillRef>
            <a:effectRef idx="1">
              <a:schemeClr val="accent1"/>
            </a:effectRef>
            <a:fontRef idx="minor">
              <a:schemeClr val="tx1"/>
            </a:fontRef>
          </p:style>
        </p:cxnSp>
        <p:cxnSp>
          <p:nvCxnSpPr>
            <p:cNvPr id="106" name="Elbow Connector 68"/>
            <p:cNvCxnSpPr/>
            <p:nvPr/>
          </p:nvCxnSpPr>
          <p:spPr>
            <a:xfrm rot="5400000">
              <a:off x="5257415" y="2336641"/>
              <a:ext cx="1142461" cy="3494428"/>
            </a:xfrm>
            <a:prstGeom prst="bentConnector3">
              <a:avLst>
                <a:gd name="adj1" fmla="val 120009"/>
              </a:avLst>
            </a:prstGeom>
            <a:grpFill/>
            <a:ln w="12700">
              <a:prstDash val="sysDash"/>
            </a:ln>
            <a:effectLst/>
          </p:spPr>
          <p:style>
            <a:lnRef idx="2">
              <a:schemeClr val="accent1"/>
            </a:lnRef>
            <a:fillRef idx="0">
              <a:schemeClr val="accent1"/>
            </a:fillRef>
            <a:effectRef idx="1">
              <a:schemeClr val="accent1"/>
            </a:effectRef>
            <a:fontRef idx="minor">
              <a:schemeClr val="tx1"/>
            </a:fontRef>
          </p:style>
        </p:cxnSp>
      </p:grpSp>
      <p:grpSp>
        <p:nvGrpSpPr>
          <p:cNvPr id="79" name="Group 78"/>
          <p:cNvGrpSpPr/>
          <p:nvPr/>
        </p:nvGrpSpPr>
        <p:grpSpPr>
          <a:xfrm>
            <a:off x="824174" y="3063690"/>
            <a:ext cx="1289304" cy="713232"/>
            <a:chOff x="817377" y="2188940"/>
            <a:chExt cx="1289304" cy="713232"/>
          </a:xfrm>
        </p:grpSpPr>
        <p:sp>
          <p:nvSpPr>
            <p:cNvPr id="80"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1" name="Picture 80"/>
            <p:cNvPicPr>
              <a:picLocks noChangeAspect="1"/>
            </p:cNvPicPr>
            <p:nvPr/>
          </p:nvPicPr>
          <p:blipFill>
            <a:blip r:embed="rId4"/>
            <a:stretch>
              <a:fillRect/>
            </a:stretch>
          </p:blipFill>
          <p:spPr>
            <a:xfrm>
              <a:off x="843880" y="2239567"/>
              <a:ext cx="389007" cy="389007"/>
            </a:xfrm>
            <a:prstGeom prst="rect">
              <a:avLst/>
            </a:prstGeom>
          </p:spPr>
        </p:pic>
        <p:sp>
          <p:nvSpPr>
            <p:cNvPr id="82"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grpSp>
      <p:sp>
        <p:nvSpPr>
          <p:cNvPr id="83" name="TextBox 82"/>
          <p:cNvSpPr txBox="1"/>
          <p:nvPr/>
        </p:nvSpPr>
        <p:spPr>
          <a:xfrm>
            <a:off x="3867195" y="1988716"/>
            <a:ext cx="647528" cy="215444"/>
          </a:xfrm>
          <a:prstGeom prst="rect">
            <a:avLst/>
          </a:prstGeom>
          <a:solidFill>
            <a:schemeClr val="bg1"/>
          </a:solidFill>
        </p:spPr>
        <p:txBody>
          <a:bodyPr wrap="square" rtlCol="0">
            <a:spAutoFit/>
          </a:bodyPr>
          <a:lstStyle/>
          <a:p>
            <a:r>
              <a:rPr lang="en-US" sz="800" dirty="0"/>
              <a:t>Data</a:t>
            </a:r>
          </a:p>
        </p:txBody>
      </p:sp>
      <p:cxnSp>
        <p:nvCxnSpPr>
          <p:cNvPr id="84" name="Straight Connector 83"/>
          <p:cNvCxnSpPr/>
          <p:nvPr/>
        </p:nvCxnSpPr>
        <p:spPr>
          <a:xfrm flipH="1">
            <a:off x="3812338" y="1771708"/>
            <a:ext cx="393554" cy="3996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5" name="tsavm"/>
          <p:cNvSpPr/>
          <p:nvPr/>
        </p:nvSpPr>
        <p:spPr>
          <a:xfrm>
            <a:off x="3242905" y="21792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pic>
        <p:nvPicPr>
          <p:cNvPr id="86" name="Picture 85"/>
          <p:cNvPicPr>
            <a:picLocks noChangeAspect="1"/>
          </p:cNvPicPr>
          <p:nvPr/>
        </p:nvPicPr>
        <p:blipFill>
          <a:blip r:embed="rId2"/>
          <a:stretch>
            <a:fillRect/>
          </a:stretch>
        </p:blipFill>
        <p:spPr>
          <a:xfrm>
            <a:off x="4058977" y="2293966"/>
            <a:ext cx="393192" cy="393192"/>
          </a:xfrm>
          <a:prstGeom prst="rect">
            <a:avLst/>
          </a:prstGeom>
          <a:ln>
            <a:solidFill>
              <a:srgbClr val="00A79D"/>
            </a:solidFill>
          </a:ln>
        </p:spPr>
      </p:pic>
      <p:sp>
        <p:nvSpPr>
          <p:cNvPr id="87" name="tsavm"/>
          <p:cNvSpPr/>
          <p:nvPr/>
        </p:nvSpPr>
        <p:spPr>
          <a:xfrm>
            <a:off x="3395305" y="23316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cxnSp>
        <p:nvCxnSpPr>
          <p:cNvPr id="88" name="Straight Connector 87"/>
          <p:cNvCxnSpPr>
            <a:stCxn id="130" idx="2"/>
          </p:cNvCxnSpPr>
          <p:nvPr/>
        </p:nvCxnSpPr>
        <p:spPr>
          <a:xfrm flipH="1">
            <a:off x="4526884" y="1985365"/>
            <a:ext cx="92230"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89"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endParaRPr lang="en-US" sz="1800" dirty="0"/>
          </a:p>
          <a:p>
            <a:endParaRPr lang="en-US" dirty="0"/>
          </a:p>
        </p:txBody>
      </p:sp>
      <p:sp>
        <p:nvSpPr>
          <p:cNvPr id="90" name="TextBox 89"/>
          <p:cNvSpPr txBox="1"/>
          <p:nvPr/>
        </p:nvSpPr>
        <p:spPr>
          <a:xfrm>
            <a:off x="3182957" y="3191604"/>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91" name="TextBox 90"/>
          <p:cNvSpPr txBox="1"/>
          <p:nvPr/>
        </p:nvSpPr>
        <p:spPr>
          <a:xfrm>
            <a:off x="4724709" y="1073434"/>
            <a:ext cx="647528" cy="215444"/>
          </a:xfrm>
          <a:prstGeom prst="rect">
            <a:avLst/>
          </a:prstGeom>
          <a:solidFill>
            <a:schemeClr val="bg1"/>
          </a:solidFill>
        </p:spPr>
        <p:txBody>
          <a:bodyPr wrap="square" rtlCol="0">
            <a:spAutoFit/>
          </a:bodyPr>
          <a:lstStyle/>
          <a:p>
            <a:r>
              <a:rPr lang="en-US" sz="800" dirty="0"/>
              <a:t>Data</a:t>
            </a:r>
          </a:p>
        </p:txBody>
      </p:sp>
      <p:sp>
        <p:nvSpPr>
          <p:cNvPr id="92" name="TextBox 91"/>
          <p:cNvSpPr txBox="1"/>
          <p:nvPr/>
        </p:nvSpPr>
        <p:spPr>
          <a:xfrm>
            <a:off x="4810310" y="3191604"/>
            <a:ext cx="879425" cy="215444"/>
          </a:xfrm>
          <a:prstGeom prst="rect">
            <a:avLst/>
          </a:prstGeom>
          <a:solidFill>
            <a:schemeClr val="bg1"/>
          </a:solidFill>
        </p:spPr>
        <p:txBody>
          <a:bodyPr wrap="square" lIns="45720" tIns="45720" rIns="45720" rtlCol="0">
            <a:spAutoFit/>
          </a:bodyPr>
          <a:lstStyle/>
          <a:p>
            <a:r>
              <a:rPr lang="en-US" sz="800" dirty="0"/>
              <a:t>Server Events</a:t>
            </a:r>
          </a:p>
        </p:txBody>
      </p:sp>
      <p:cxnSp>
        <p:nvCxnSpPr>
          <p:cNvPr id="94" name="Straight Connector 93"/>
          <p:cNvCxnSpPr/>
          <p:nvPr/>
        </p:nvCxnSpPr>
        <p:spPr>
          <a:xfrm>
            <a:off x="4760482" y="1009804"/>
            <a:ext cx="0" cy="48185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6" name="tsps">
            <a:hlinkClick r:id="rId5" action="ppaction://hlinksldjump"/>
          </p:cNvPr>
          <p:cNvSpPr/>
          <p:nvPr/>
        </p:nvSpPr>
        <p:spPr>
          <a:xfrm>
            <a:off x="3888747" y="508873"/>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cxnSp>
        <p:nvCxnSpPr>
          <p:cNvPr id="98" name="Straight Connector 97"/>
          <p:cNvCxnSpPr>
            <a:endCxn id="116" idx="0"/>
          </p:cNvCxnSpPr>
          <p:nvPr/>
        </p:nvCxnSpPr>
        <p:spPr>
          <a:xfrm flipH="1">
            <a:off x="3917308" y="3036282"/>
            <a:ext cx="199832" cy="752863"/>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85" idx="1"/>
            <a:endCxn id="110" idx="3"/>
          </p:cNvCxnSpPr>
          <p:nvPr/>
        </p:nvCxnSpPr>
        <p:spPr>
          <a:xfrm flipH="1">
            <a:off x="2106681" y="2467614"/>
            <a:ext cx="1136224" cy="7794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109" name="Group 108"/>
          <p:cNvGrpSpPr/>
          <p:nvPr/>
        </p:nvGrpSpPr>
        <p:grpSpPr>
          <a:xfrm>
            <a:off x="817377" y="2188940"/>
            <a:ext cx="1289304" cy="713232"/>
            <a:chOff x="817377" y="2188940"/>
            <a:chExt cx="1289304" cy="713232"/>
          </a:xfrm>
        </p:grpSpPr>
        <p:sp>
          <p:nvSpPr>
            <p:cNvPr id="110"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1" name="Picture 110"/>
            <p:cNvPicPr>
              <a:picLocks noChangeAspect="1"/>
            </p:cNvPicPr>
            <p:nvPr/>
          </p:nvPicPr>
          <p:blipFill>
            <a:blip r:embed="rId4"/>
            <a:stretch>
              <a:fillRect/>
            </a:stretch>
          </p:blipFill>
          <p:spPr>
            <a:xfrm>
              <a:off x="843880" y="2239567"/>
              <a:ext cx="389007" cy="389007"/>
            </a:xfrm>
            <a:prstGeom prst="rect">
              <a:avLst/>
            </a:prstGeom>
          </p:spPr>
        </p:pic>
        <p:sp>
          <p:nvSpPr>
            <p:cNvPr id="112"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sp>
          <p:nvSpPr>
            <p:cNvPr id="113" name="help_syn">
              <a:hlinkClick r:id="rId6" action="ppaction://hlinksldjump"/>
            </p:cNvPr>
            <p:cNvSpPr>
              <a:spLocks/>
            </p:cNvSpPr>
            <p:nvPr/>
          </p:nvSpPr>
          <p:spPr>
            <a:xfrm>
              <a:off x="1898351" y="2235622"/>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115" name="Group 114"/>
          <p:cNvGrpSpPr/>
          <p:nvPr/>
        </p:nvGrpSpPr>
        <p:grpSpPr>
          <a:xfrm>
            <a:off x="3124539" y="3789145"/>
            <a:ext cx="1585537" cy="865941"/>
            <a:chOff x="3124539" y="3789145"/>
            <a:chExt cx="1585537" cy="865941"/>
          </a:xfrm>
        </p:grpSpPr>
        <p:sp>
          <p:nvSpPr>
            <p:cNvPr id="116"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Java Application Server</a:t>
              </a:r>
            </a:p>
          </p:txBody>
        </p:sp>
        <p:pic>
          <p:nvPicPr>
            <p:cNvPr id="117" name="Picture 116"/>
            <p:cNvPicPr>
              <a:picLocks noChangeAspect="1"/>
            </p:cNvPicPr>
            <p:nvPr/>
          </p:nvPicPr>
          <p:blipFill>
            <a:blip r:embed="rId7"/>
            <a:stretch>
              <a:fillRect/>
            </a:stretch>
          </p:blipFill>
          <p:spPr>
            <a:xfrm>
              <a:off x="3136053" y="3855063"/>
              <a:ext cx="393192" cy="393192"/>
            </a:xfrm>
            <a:prstGeom prst="rect">
              <a:avLst/>
            </a:prstGeom>
          </p:spPr>
        </p:pic>
        <p:sp>
          <p:nvSpPr>
            <p:cNvPr id="118"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sp>
          <p:nvSpPr>
            <p:cNvPr id="119" name="help_syn">
              <a:hlinkClick r:id="rId8" action="ppaction://hlinksldjump"/>
            </p:cNvPr>
            <p:cNvSpPr>
              <a:spLocks/>
            </p:cNvSpPr>
            <p:nvPr/>
          </p:nvSpPr>
          <p:spPr>
            <a:xfrm>
              <a:off x="4528681" y="3801327"/>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cxnSp>
        <p:nvCxnSpPr>
          <p:cNvPr id="120" name="Straight Connector 119"/>
          <p:cNvCxnSpPr>
            <a:stCxn id="87" idx="1"/>
          </p:cNvCxnSpPr>
          <p:nvPr/>
        </p:nvCxnSpPr>
        <p:spPr>
          <a:xfrm flipH="1">
            <a:off x="2114767" y="2620014"/>
            <a:ext cx="1280538" cy="80601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a:stCxn id="127" idx="2"/>
            <a:endCxn id="153" idx="0"/>
          </p:cNvCxnSpPr>
          <p:nvPr/>
        </p:nvCxnSpPr>
        <p:spPr>
          <a:xfrm>
            <a:off x="4170104" y="3060767"/>
            <a:ext cx="1438466" cy="72364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130" idx="2"/>
          </p:cNvCxnSpPr>
          <p:nvPr/>
        </p:nvCxnSpPr>
        <p:spPr>
          <a:xfrm>
            <a:off x="4619114" y="1985365"/>
            <a:ext cx="203169"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124" name="TextBox 123"/>
          <p:cNvSpPr txBox="1"/>
          <p:nvPr/>
        </p:nvSpPr>
        <p:spPr>
          <a:xfrm>
            <a:off x="3124540" y="1404420"/>
            <a:ext cx="820673" cy="646331"/>
          </a:xfrm>
          <a:prstGeom prst="rect">
            <a:avLst/>
          </a:prstGeom>
          <a:noFill/>
        </p:spPr>
        <p:txBody>
          <a:bodyPr wrap="square" rtlCol="0">
            <a:spAutoFit/>
          </a:bodyPr>
          <a:lstStyle/>
          <a:p>
            <a:pPr indent="-117456" algn="ctr"/>
            <a:r>
              <a:rPr lang="en-US" sz="1200" dirty="0"/>
              <a:t>App Visibility Server</a:t>
            </a:r>
          </a:p>
        </p:txBody>
      </p:sp>
      <p:sp>
        <p:nvSpPr>
          <p:cNvPr id="125" name="TextBox 124"/>
          <p:cNvSpPr txBox="1"/>
          <p:nvPr/>
        </p:nvSpPr>
        <p:spPr>
          <a:xfrm>
            <a:off x="2142116" y="2642132"/>
            <a:ext cx="885891" cy="215444"/>
          </a:xfrm>
          <a:prstGeom prst="rect">
            <a:avLst/>
          </a:prstGeom>
          <a:solidFill>
            <a:schemeClr val="bg1"/>
          </a:solidFill>
        </p:spPr>
        <p:txBody>
          <a:bodyPr wrap="square" rtlCol="0">
            <a:spAutoFit/>
          </a:bodyPr>
          <a:lstStyle/>
          <a:p>
            <a:r>
              <a:rPr lang="en-US" sz="800" dirty="0"/>
              <a:t>Synthetic Data</a:t>
            </a:r>
          </a:p>
        </p:txBody>
      </p:sp>
      <p:pic>
        <p:nvPicPr>
          <p:cNvPr id="126" name="Picture 125"/>
          <p:cNvPicPr>
            <a:picLocks noChangeAspect="1"/>
          </p:cNvPicPr>
          <p:nvPr/>
        </p:nvPicPr>
        <p:blipFill>
          <a:blip r:embed="rId2"/>
          <a:stretch>
            <a:fillRect/>
          </a:stretch>
        </p:blipFill>
        <p:spPr>
          <a:xfrm>
            <a:off x="4211377" y="2446366"/>
            <a:ext cx="393192" cy="393192"/>
          </a:xfrm>
          <a:prstGeom prst="rect">
            <a:avLst/>
          </a:prstGeom>
          <a:ln>
            <a:solidFill>
              <a:srgbClr val="00A79D"/>
            </a:solidFill>
          </a:ln>
        </p:spPr>
      </p:pic>
      <p:sp>
        <p:nvSpPr>
          <p:cNvPr id="130" name="tsavm"/>
          <p:cNvSpPr/>
          <p:nvPr/>
        </p:nvSpPr>
        <p:spPr>
          <a:xfrm>
            <a:off x="3996715" y="1408659"/>
            <a:ext cx="1244797" cy="576706"/>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a:t>
            </a:r>
            <a:br>
              <a:rPr lang="en-US" sz="1000" dirty="0"/>
            </a:br>
            <a:r>
              <a:rPr lang="en-US" sz="1000" dirty="0"/>
              <a:t> Portal</a:t>
            </a:r>
          </a:p>
        </p:txBody>
      </p:sp>
      <p:pic>
        <p:nvPicPr>
          <p:cNvPr id="131" name="Picture 130"/>
          <p:cNvPicPr>
            <a:picLocks noChangeAspect="1"/>
          </p:cNvPicPr>
          <p:nvPr/>
        </p:nvPicPr>
        <p:blipFill>
          <a:blip r:embed="rId2"/>
          <a:stretch>
            <a:fillRect/>
          </a:stretch>
        </p:blipFill>
        <p:spPr>
          <a:xfrm>
            <a:off x="4754172" y="1512277"/>
            <a:ext cx="416002" cy="416002"/>
          </a:xfrm>
          <a:prstGeom prst="rect">
            <a:avLst/>
          </a:prstGeom>
          <a:ln>
            <a:solidFill>
              <a:srgbClr val="00A79D"/>
            </a:solidFill>
          </a:ln>
        </p:spPr>
      </p:pic>
      <p:sp>
        <p:nvSpPr>
          <p:cNvPr id="132" name="help_tsavm">
            <a:hlinkClick r:id="rId9" action="ppaction://hlinksldjump"/>
          </p:cNvPr>
          <p:cNvSpPr>
            <a:spLocks/>
          </p:cNvSpPr>
          <p:nvPr/>
        </p:nvSpPr>
        <p:spPr>
          <a:xfrm>
            <a:off x="5060108" y="1431331"/>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39" name="Group 138"/>
          <p:cNvGrpSpPr/>
          <p:nvPr/>
        </p:nvGrpSpPr>
        <p:grpSpPr>
          <a:xfrm>
            <a:off x="6689110" y="77360"/>
            <a:ext cx="2373928" cy="977534"/>
            <a:chOff x="2688610" y="2896760"/>
            <a:chExt cx="2373928" cy="977534"/>
          </a:xfrm>
        </p:grpSpPr>
        <p:sp>
          <p:nvSpPr>
            <p:cNvPr id="140" name="Rounded Rectangle 139"/>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1" name="Straight Connector 140"/>
            <p:cNvCxnSpPr>
              <a:stCxn id="150" idx="2"/>
              <a:endCxn id="149"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a:stCxn id="150" idx="2"/>
              <a:endCxn id="148"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stCxn id="150" idx="2"/>
              <a:endCxn id="146"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50" idx="2"/>
              <a:endCxn id="145"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45" name="tsim">
              <a:hlinkClick r:id="rId10"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46" name="itda">
              <a:hlinkClick r:id="rId11"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48" name="tsavm">
              <a:hlinkClick r:id="rId12"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9" name="euem">
              <a:hlinkClick r:id="rId13"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50" name="tsps">
              <a:hlinkClick r:id="rId5"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51" name="syn">
              <a:hlinkClick r:id="rId14"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52" name="Group 151"/>
          <p:cNvGrpSpPr/>
          <p:nvPr/>
        </p:nvGrpSpPr>
        <p:grpSpPr>
          <a:xfrm>
            <a:off x="4815801" y="3784416"/>
            <a:ext cx="1585537" cy="865941"/>
            <a:chOff x="3124539" y="3789145"/>
            <a:chExt cx="1585537" cy="865941"/>
          </a:xfrm>
        </p:grpSpPr>
        <p:sp>
          <p:nvSpPr>
            <p:cNvPr id="153"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.NET Application Server</a:t>
              </a:r>
            </a:p>
          </p:txBody>
        </p:sp>
        <p:pic>
          <p:nvPicPr>
            <p:cNvPr id="154" name="Picture 153"/>
            <p:cNvPicPr>
              <a:picLocks noChangeAspect="1"/>
            </p:cNvPicPr>
            <p:nvPr/>
          </p:nvPicPr>
          <p:blipFill>
            <a:blip r:embed="rId7"/>
            <a:stretch>
              <a:fillRect/>
            </a:stretch>
          </p:blipFill>
          <p:spPr>
            <a:xfrm>
              <a:off x="3136053" y="3855063"/>
              <a:ext cx="393192" cy="393192"/>
            </a:xfrm>
            <a:prstGeom prst="rect">
              <a:avLst/>
            </a:prstGeom>
          </p:spPr>
        </p:pic>
        <p:sp>
          <p:nvSpPr>
            <p:cNvPr id="156"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grpSp>
      <p:sp>
        <p:nvSpPr>
          <p:cNvPr id="147" name="help_syn">
            <a:hlinkClick r:id="rId15" action="ppaction://hlinksldjump"/>
          </p:cNvPr>
          <p:cNvSpPr>
            <a:spLocks/>
          </p:cNvSpPr>
          <p:nvPr/>
        </p:nvSpPr>
        <p:spPr>
          <a:xfrm>
            <a:off x="6224162" y="2516975"/>
            <a:ext cx="160619" cy="160619"/>
          </a:xfrm>
          <a:prstGeom prst="ellipse">
            <a:avLst/>
          </a:prstGeom>
          <a:solidFill>
            <a:schemeClr val="bg1"/>
          </a:solidFill>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58" name="Rounded Rectangular Callout 157"/>
          <p:cNvSpPr/>
          <p:nvPr/>
        </p:nvSpPr>
        <p:spPr>
          <a:xfrm>
            <a:off x="6453055" y="1282444"/>
            <a:ext cx="2531506" cy="1963850"/>
          </a:xfrm>
          <a:prstGeom prst="wedgeRoundRectCallout">
            <a:avLst>
              <a:gd name="adj1" fmla="val -53987"/>
              <a:gd name="adj2" fmla="val 12511"/>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An App Visibility proxy collects, stores, and processes end-user experience data on a web application. The end user’s browser retrieves JavaScript from the proxy. The proxy, in turn, receives beacons from the browser and sends end-user metrics to the App Visibility collectors and portal.</a:t>
            </a:r>
          </a:p>
        </p:txBody>
      </p:sp>
      <p:cxnSp>
        <p:nvCxnSpPr>
          <p:cNvPr id="95" name="Straight Connector 94"/>
          <p:cNvCxnSpPr/>
          <p:nvPr/>
        </p:nvCxnSpPr>
        <p:spPr>
          <a:xfrm flipH="1">
            <a:off x="4579521" y="2598109"/>
            <a:ext cx="449338" cy="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27" name="tsavm"/>
          <p:cNvSpPr/>
          <p:nvPr/>
        </p:nvSpPr>
        <p:spPr>
          <a:xfrm>
            <a:off x="3547705" y="24840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Collector</a:t>
            </a:r>
          </a:p>
        </p:txBody>
      </p:sp>
      <p:pic>
        <p:nvPicPr>
          <p:cNvPr id="128" name="Picture 127"/>
          <p:cNvPicPr>
            <a:picLocks noChangeAspect="1"/>
          </p:cNvPicPr>
          <p:nvPr/>
        </p:nvPicPr>
        <p:blipFill>
          <a:blip r:embed="rId2"/>
          <a:stretch>
            <a:fillRect/>
          </a:stretch>
        </p:blipFill>
        <p:spPr>
          <a:xfrm>
            <a:off x="4316885" y="2598766"/>
            <a:ext cx="393192" cy="393192"/>
          </a:xfrm>
          <a:prstGeom prst="rect">
            <a:avLst/>
          </a:prstGeom>
          <a:ln>
            <a:solidFill>
              <a:srgbClr val="00A79D"/>
            </a:solidFill>
          </a:ln>
        </p:spPr>
      </p:pic>
      <p:sp>
        <p:nvSpPr>
          <p:cNvPr id="129" name="help_tsavm">
            <a:hlinkClick r:id="rId16" action="ppaction://hlinksldjump"/>
          </p:cNvPr>
          <p:cNvSpPr>
            <a:spLocks/>
          </p:cNvSpPr>
          <p:nvPr/>
        </p:nvSpPr>
        <p:spPr>
          <a:xfrm>
            <a:off x="4607454" y="251249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Tree>
    <p:extLst>
      <p:ext uri="{BB962C8B-B14F-4D97-AF65-F5344CB8AC3E}">
        <p14:creationId xmlns:p14="http://schemas.microsoft.com/office/powerpoint/2010/main" val="9272805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p:cNvGrpSpPr/>
          <p:nvPr/>
        </p:nvGrpSpPr>
        <p:grpSpPr>
          <a:xfrm>
            <a:off x="3166293" y="1335780"/>
            <a:ext cx="5425719" cy="3319305"/>
            <a:chOff x="3166293" y="1335780"/>
            <a:chExt cx="5425719" cy="3319305"/>
          </a:xfrm>
          <a:solidFill>
            <a:srgbClr val="FF00FF"/>
          </a:solidFill>
        </p:grpSpPr>
        <p:sp>
          <p:nvSpPr>
            <p:cNvPr id="76" name="Rounded Rectangle 2"/>
            <p:cNvSpPr/>
            <p:nvPr/>
          </p:nvSpPr>
          <p:spPr>
            <a:xfrm>
              <a:off x="3166293" y="1335780"/>
              <a:ext cx="3326109" cy="18272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77" name="Straight Connector 76"/>
            <p:cNvCxnSpPr>
              <a:stCxn id="106" idx="1"/>
            </p:cNvCxnSpPr>
            <p:nvPr/>
          </p:nvCxnSpPr>
          <p:spPr>
            <a:xfrm flipH="1" flipV="1">
              <a:off x="5693827" y="2451432"/>
              <a:ext cx="1481802" cy="825087"/>
            </a:xfrm>
            <a:prstGeom prst="line">
              <a:avLst/>
            </a:prstGeom>
            <a:grpFill/>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78" name="tsavm"/>
            <p:cNvSpPr/>
            <p:nvPr/>
          </p:nvSpPr>
          <p:spPr>
            <a:xfrm>
              <a:off x="4869297" y="21819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sp>
          <p:nvSpPr>
            <p:cNvPr id="79" name="tsavm"/>
            <p:cNvSpPr/>
            <p:nvPr/>
          </p:nvSpPr>
          <p:spPr>
            <a:xfrm>
              <a:off x="5021697" y="23343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grpSp>
          <p:nvGrpSpPr>
            <p:cNvPr id="80" name="Group 79"/>
            <p:cNvGrpSpPr/>
            <p:nvPr/>
          </p:nvGrpSpPr>
          <p:grpSpPr>
            <a:xfrm>
              <a:off x="5168370" y="2484697"/>
              <a:ext cx="1244797" cy="576706"/>
              <a:chOff x="6971899" y="1650023"/>
              <a:chExt cx="1244797" cy="576706"/>
            </a:xfrm>
            <a:grpFill/>
          </p:grpSpPr>
          <p:sp>
            <p:nvSpPr>
              <p:cNvPr id="157" name="tsavm"/>
              <p:cNvSpPr/>
              <p:nvPr/>
            </p:nvSpPr>
            <p:spPr>
              <a:xfrm>
                <a:off x="6971899" y="1650023"/>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a:t>
                </a:r>
                <a:br>
                  <a:rPr lang="en-US" sz="1000" dirty="0"/>
                </a:br>
                <a:r>
                  <a:rPr lang="en-US" sz="1000" dirty="0"/>
                  <a:t>Proxy</a:t>
                </a:r>
              </a:p>
            </p:txBody>
          </p:sp>
          <p:pic>
            <p:nvPicPr>
              <p:cNvPr id="158" name="Picture 157"/>
              <p:cNvPicPr>
                <a:picLocks noChangeAspect="1"/>
              </p:cNvPicPr>
              <p:nvPr/>
            </p:nvPicPr>
            <p:blipFill>
              <a:blip r:embed="rId2"/>
              <a:stretch>
                <a:fillRect/>
              </a:stretch>
            </p:blipFill>
            <p:spPr>
              <a:xfrm>
                <a:off x="7741079" y="1764728"/>
                <a:ext cx="393192" cy="393192"/>
              </a:xfrm>
              <a:prstGeom prst="rect">
                <a:avLst/>
              </a:prstGeom>
              <a:noFill/>
              <a:ln>
                <a:solidFill>
                  <a:srgbClr val="00A79D"/>
                </a:solidFill>
              </a:ln>
            </p:spPr>
          </p:pic>
        </p:grpSp>
        <p:sp>
          <p:nvSpPr>
            <p:cNvPr id="104" name="TextBox 103"/>
            <p:cNvSpPr txBox="1"/>
            <p:nvPr/>
          </p:nvSpPr>
          <p:spPr>
            <a:xfrm>
              <a:off x="6678523" y="2706916"/>
              <a:ext cx="1327338" cy="215444"/>
            </a:xfrm>
            <a:prstGeom prst="rect">
              <a:avLst/>
            </a:prstGeom>
            <a:noFill/>
          </p:spPr>
          <p:txBody>
            <a:bodyPr wrap="square" rtlCol="0">
              <a:spAutoFit/>
            </a:bodyPr>
            <a:lstStyle/>
            <a:p>
              <a:r>
                <a:rPr lang="en-US" sz="800" dirty="0"/>
                <a:t>End-User Monitoring Data</a:t>
              </a:r>
            </a:p>
          </p:txBody>
        </p:sp>
        <p:pic>
          <p:nvPicPr>
            <p:cNvPr id="106" name="Picture 105"/>
            <p:cNvPicPr>
              <a:picLocks noChangeAspect="1"/>
            </p:cNvPicPr>
            <p:nvPr/>
          </p:nvPicPr>
          <p:blipFill>
            <a:blip r:embed="rId3"/>
            <a:stretch>
              <a:fillRect/>
            </a:stretch>
          </p:blipFill>
          <p:spPr>
            <a:xfrm>
              <a:off x="7175629" y="3040412"/>
              <a:ext cx="472213" cy="472213"/>
            </a:xfrm>
            <a:prstGeom prst="rect">
              <a:avLst/>
            </a:prstGeom>
            <a:noFill/>
          </p:spPr>
        </p:pic>
        <p:sp>
          <p:nvSpPr>
            <p:cNvPr id="107" name="TextBox 106"/>
            <p:cNvSpPr txBox="1"/>
            <p:nvPr/>
          </p:nvSpPr>
          <p:spPr>
            <a:xfrm>
              <a:off x="7647842" y="3081738"/>
              <a:ext cx="944170" cy="430887"/>
            </a:xfrm>
            <a:prstGeom prst="rect">
              <a:avLst/>
            </a:prstGeom>
            <a:noFill/>
          </p:spPr>
          <p:txBody>
            <a:bodyPr wrap="square" rtlCol="0">
              <a:spAutoFit/>
            </a:bodyPr>
            <a:lstStyle/>
            <a:p>
              <a:r>
                <a:rPr lang="en-US" sz="1100" dirty="0"/>
                <a:t>Application Users</a:t>
              </a:r>
            </a:p>
          </p:txBody>
        </p:sp>
        <p:cxnSp>
          <p:nvCxnSpPr>
            <p:cNvPr id="108" name="Elbow Connector 99"/>
            <p:cNvCxnSpPr>
              <a:stCxn id="106" idx="2"/>
            </p:cNvCxnSpPr>
            <p:nvPr/>
          </p:nvCxnSpPr>
          <p:spPr>
            <a:xfrm rot="5400000">
              <a:off x="6554156" y="3359807"/>
              <a:ext cx="704762" cy="1010398"/>
            </a:xfrm>
            <a:prstGeom prst="bentConnector2">
              <a:avLst/>
            </a:prstGeom>
            <a:grpFill/>
            <a:ln w="12700">
              <a:prstDash val="sysDash"/>
            </a:ln>
            <a:effectLst/>
          </p:spPr>
          <p:style>
            <a:lnRef idx="2">
              <a:schemeClr val="accent1"/>
            </a:lnRef>
            <a:fillRef idx="0">
              <a:schemeClr val="accent1"/>
            </a:fillRef>
            <a:effectRef idx="1">
              <a:schemeClr val="accent1"/>
            </a:effectRef>
            <a:fontRef idx="minor">
              <a:schemeClr val="tx1"/>
            </a:fontRef>
          </p:style>
        </p:cxnSp>
        <p:cxnSp>
          <p:nvCxnSpPr>
            <p:cNvPr id="109" name="Elbow Connector 68"/>
            <p:cNvCxnSpPr/>
            <p:nvPr/>
          </p:nvCxnSpPr>
          <p:spPr>
            <a:xfrm rot="5400000">
              <a:off x="5257415" y="2336641"/>
              <a:ext cx="1142461" cy="3494428"/>
            </a:xfrm>
            <a:prstGeom prst="bentConnector3">
              <a:avLst>
                <a:gd name="adj1" fmla="val 120009"/>
              </a:avLst>
            </a:prstGeom>
            <a:grpFill/>
            <a:ln w="12700">
              <a:prstDash val="sysDash"/>
            </a:ln>
            <a:effectLst/>
          </p:spPr>
          <p:style>
            <a:lnRef idx="2">
              <a:schemeClr val="accent1"/>
            </a:lnRef>
            <a:fillRef idx="0">
              <a:schemeClr val="accent1"/>
            </a:fillRef>
            <a:effectRef idx="1">
              <a:schemeClr val="accent1"/>
            </a:effectRef>
            <a:fontRef idx="minor">
              <a:schemeClr val="tx1"/>
            </a:fontRef>
          </p:style>
        </p:cxnSp>
        <p:sp>
          <p:nvSpPr>
            <p:cNvPr id="110" name="help_tsavm">
              <a:hlinkClick r:id="rId4" action="ppaction://hlinksldjump"/>
            </p:cNvPr>
            <p:cNvSpPr>
              <a:spLocks/>
            </p:cNvSpPr>
            <p:nvPr/>
          </p:nvSpPr>
          <p:spPr>
            <a:xfrm>
              <a:off x="6233479" y="2506585"/>
              <a:ext cx="160619" cy="160619"/>
            </a:xfrm>
            <a:prstGeom prst="ellipse">
              <a:avLst/>
            </a:prstGeom>
            <a:solidFill>
              <a:schemeClr val="bg1"/>
            </a:solidFill>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81" name="Group 80"/>
          <p:cNvGrpSpPr/>
          <p:nvPr/>
        </p:nvGrpSpPr>
        <p:grpSpPr>
          <a:xfrm>
            <a:off x="824174" y="3063690"/>
            <a:ext cx="1289304" cy="713232"/>
            <a:chOff x="817377" y="2188940"/>
            <a:chExt cx="1289304" cy="713232"/>
          </a:xfrm>
        </p:grpSpPr>
        <p:sp>
          <p:nvSpPr>
            <p:cNvPr id="82"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3" name="Picture 82"/>
            <p:cNvPicPr>
              <a:picLocks noChangeAspect="1"/>
            </p:cNvPicPr>
            <p:nvPr/>
          </p:nvPicPr>
          <p:blipFill>
            <a:blip r:embed="rId5"/>
            <a:stretch>
              <a:fillRect/>
            </a:stretch>
          </p:blipFill>
          <p:spPr>
            <a:xfrm>
              <a:off x="843880" y="2239567"/>
              <a:ext cx="389007" cy="389007"/>
            </a:xfrm>
            <a:prstGeom prst="rect">
              <a:avLst/>
            </a:prstGeom>
          </p:spPr>
        </p:pic>
        <p:sp>
          <p:nvSpPr>
            <p:cNvPr id="84"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grpSp>
      <p:sp>
        <p:nvSpPr>
          <p:cNvPr id="85" name="TextBox 84"/>
          <p:cNvSpPr txBox="1"/>
          <p:nvPr/>
        </p:nvSpPr>
        <p:spPr>
          <a:xfrm>
            <a:off x="3867195" y="1988716"/>
            <a:ext cx="647528" cy="215444"/>
          </a:xfrm>
          <a:prstGeom prst="rect">
            <a:avLst/>
          </a:prstGeom>
          <a:solidFill>
            <a:schemeClr val="bg1"/>
          </a:solidFill>
        </p:spPr>
        <p:txBody>
          <a:bodyPr wrap="square" rtlCol="0">
            <a:spAutoFit/>
          </a:bodyPr>
          <a:lstStyle/>
          <a:p>
            <a:r>
              <a:rPr lang="en-US" sz="800" dirty="0"/>
              <a:t>Data</a:t>
            </a:r>
          </a:p>
        </p:txBody>
      </p:sp>
      <p:cxnSp>
        <p:nvCxnSpPr>
          <p:cNvPr id="86" name="Straight Connector 85"/>
          <p:cNvCxnSpPr/>
          <p:nvPr/>
        </p:nvCxnSpPr>
        <p:spPr>
          <a:xfrm flipH="1">
            <a:off x="3812338" y="1771708"/>
            <a:ext cx="393554" cy="3996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7" name="tsavm"/>
          <p:cNvSpPr/>
          <p:nvPr/>
        </p:nvSpPr>
        <p:spPr>
          <a:xfrm>
            <a:off x="3242905" y="21792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pic>
        <p:nvPicPr>
          <p:cNvPr id="88" name="Picture 87"/>
          <p:cNvPicPr>
            <a:picLocks noChangeAspect="1"/>
          </p:cNvPicPr>
          <p:nvPr/>
        </p:nvPicPr>
        <p:blipFill>
          <a:blip r:embed="rId2"/>
          <a:stretch>
            <a:fillRect/>
          </a:stretch>
        </p:blipFill>
        <p:spPr>
          <a:xfrm>
            <a:off x="4058977" y="2293966"/>
            <a:ext cx="393192" cy="393192"/>
          </a:xfrm>
          <a:prstGeom prst="rect">
            <a:avLst/>
          </a:prstGeom>
          <a:ln>
            <a:solidFill>
              <a:srgbClr val="00A79D"/>
            </a:solidFill>
          </a:ln>
        </p:spPr>
      </p:pic>
      <p:sp>
        <p:nvSpPr>
          <p:cNvPr id="89" name="tsavm"/>
          <p:cNvSpPr/>
          <p:nvPr/>
        </p:nvSpPr>
        <p:spPr>
          <a:xfrm>
            <a:off x="3395305" y="23316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cxnSp>
        <p:nvCxnSpPr>
          <p:cNvPr id="90" name="Straight Connector 89"/>
          <p:cNvCxnSpPr>
            <a:stCxn id="131" idx="2"/>
          </p:cNvCxnSpPr>
          <p:nvPr/>
        </p:nvCxnSpPr>
        <p:spPr>
          <a:xfrm flipH="1">
            <a:off x="4526884" y="1985365"/>
            <a:ext cx="92230"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91"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endParaRPr lang="en-US" sz="1800" dirty="0"/>
          </a:p>
          <a:p>
            <a:endParaRPr lang="en-US" dirty="0"/>
          </a:p>
        </p:txBody>
      </p:sp>
      <p:sp>
        <p:nvSpPr>
          <p:cNvPr id="92" name="TextBox 91"/>
          <p:cNvSpPr txBox="1"/>
          <p:nvPr/>
        </p:nvSpPr>
        <p:spPr>
          <a:xfrm>
            <a:off x="3182957" y="3191604"/>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93" name="TextBox 92"/>
          <p:cNvSpPr txBox="1"/>
          <p:nvPr/>
        </p:nvSpPr>
        <p:spPr>
          <a:xfrm>
            <a:off x="4724709" y="1073434"/>
            <a:ext cx="647528" cy="215444"/>
          </a:xfrm>
          <a:prstGeom prst="rect">
            <a:avLst/>
          </a:prstGeom>
          <a:solidFill>
            <a:schemeClr val="bg1"/>
          </a:solidFill>
        </p:spPr>
        <p:txBody>
          <a:bodyPr wrap="square" rtlCol="0">
            <a:spAutoFit/>
          </a:bodyPr>
          <a:lstStyle/>
          <a:p>
            <a:r>
              <a:rPr lang="en-US" sz="800" dirty="0"/>
              <a:t>Data</a:t>
            </a:r>
          </a:p>
        </p:txBody>
      </p:sp>
      <p:sp>
        <p:nvSpPr>
          <p:cNvPr id="94" name="TextBox 93"/>
          <p:cNvSpPr txBox="1"/>
          <p:nvPr/>
        </p:nvSpPr>
        <p:spPr>
          <a:xfrm>
            <a:off x="4810310" y="3191604"/>
            <a:ext cx="879425" cy="215444"/>
          </a:xfrm>
          <a:prstGeom prst="rect">
            <a:avLst/>
          </a:prstGeom>
          <a:solidFill>
            <a:schemeClr val="bg1"/>
          </a:solidFill>
        </p:spPr>
        <p:txBody>
          <a:bodyPr wrap="square" lIns="45720" tIns="45720" rIns="45720" rtlCol="0">
            <a:spAutoFit/>
          </a:bodyPr>
          <a:lstStyle/>
          <a:p>
            <a:r>
              <a:rPr lang="en-US" sz="800" dirty="0"/>
              <a:t>Server Events</a:t>
            </a:r>
          </a:p>
        </p:txBody>
      </p:sp>
      <p:cxnSp>
        <p:nvCxnSpPr>
          <p:cNvPr id="96" name="Straight Connector 95"/>
          <p:cNvCxnSpPr/>
          <p:nvPr/>
        </p:nvCxnSpPr>
        <p:spPr>
          <a:xfrm>
            <a:off x="4760482" y="1009804"/>
            <a:ext cx="0" cy="48185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8" name="tsps">
            <a:hlinkClick r:id="rId6" action="ppaction://hlinksldjump"/>
          </p:cNvPr>
          <p:cNvSpPr/>
          <p:nvPr/>
        </p:nvSpPr>
        <p:spPr>
          <a:xfrm>
            <a:off x="3888747" y="508873"/>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cxnSp>
        <p:nvCxnSpPr>
          <p:cNvPr id="100" name="Straight Connector 99"/>
          <p:cNvCxnSpPr>
            <a:endCxn id="117" idx="0"/>
          </p:cNvCxnSpPr>
          <p:nvPr/>
        </p:nvCxnSpPr>
        <p:spPr>
          <a:xfrm flipH="1">
            <a:off x="3917308" y="3036282"/>
            <a:ext cx="199832" cy="752863"/>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87" idx="1"/>
            <a:endCxn id="112" idx="3"/>
          </p:cNvCxnSpPr>
          <p:nvPr/>
        </p:nvCxnSpPr>
        <p:spPr>
          <a:xfrm flipH="1">
            <a:off x="2106681" y="2467614"/>
            <a:ext cx="1136224" cy="7794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111" name="Group 110"/>
          <p:cNvGrpSpPr/>
          <p:nvPr/>
        </p:nvGrpSpPr>
        <p:grpSpPr>
          <a:xfrm>
            <a:off x="817377" y="2188940"/>
            <a:ext cx="1289304" cy="713232"/>
            <a:chOff x="817377" y="2188940"/>
            <a:chExt cx="1289304" cy="713232"/>
          </a:xfrm>
        </p:grpSpPr>
        <p:sp>
          <p:nvSpPr>
            <p:cNvPr id="112"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3" name="Picture 112"/>
            <p:cNvPicPr>
              <a:picLocks noChangeAspect="1"/>
            </p:cNvPicPr>
            <p:nvPr/>
          </p:nvPicPr>
          <p:blipFill>
            <a:blip r:embed="rId5"/>
            <a:stretch>
              <a:fillRect/>
            </a:stretch>
          </p:blipFill>
          <p:spPr>
            <a:xfrm>
              <a:off x="843880" y="2239567"/>
              <a:ext cx="389007" cy="389007"/>
            </a:xfrm>
            <a:prstGeom prst="rect">
              <a:avLst/>
            </a:prstGeom>
          </p:spPr>
        </p:pic>
        <p:sp>
          <p:nvSpPr>
            <p:cNvPr id="114"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sp>
          <p:nvSpPr>
            <p:cNvPr id="115" name="help_syn">
              <a:hlinkClick r:id="rId7" action="ppaction://hlinksldjump"/>
            </p:cNvPr>
            <p:cNvSpPr>
              <a:spLocks/>
            </p:cNvSpPr>
            <p:nvPr/>
          </p:nvSpPr>
          <p:spPr>
            <a:xfrm>
              <a:off x="1898351" y="2235622"/>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116" name="Group 115"/>
          <p:cNvGrpSpPr/>
          <p:nvPr/>
        </p:nvGrpSpPr>
        <p:grpSpPr>
          <a:xfrm>
            <a:off x="3124539" y="3789145"/>
            <a:ext cx="1585537" cy="865941"/>
            <a:chOff x="3124539" y="3789145"/>
            <a:chExt cx="1585537" cy="865941"/>
          </a:xfrm>
        </p:grpSpPr>
        <p:sp>
          <p:nvSpPr>
            <p:cNvPr id="117"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Java Application Server</a:t>
              </a:r>
            </a:p>
          </p:txBody>
        </p:sp>
        <p:pic>
          <p:nvPicPr>
            <p:cNvPr id="118" name="Picture 117"/>
            <p:cNvPicPr>
              <a:picLocks noChangeAspect="1"/>
            </p:cNvPicPr>
            <p:nvPr/>
          </p:nvPicPr>
          <p:blipFill>
            <a:blip r:embed="rId8"/>
            <a:stretch>
              <a:fillRect/>
            </a:stretch>
          </p:blipFill>
          <p:spPr>
            <a:xfrm>
              <a:off x="3136053" y="3855063"/>
              <a:ext cx="393192" cy="393192"/>
            </a:xfrm>
            <a:prstGeom prst="rect">
              <a:avLst/>
            </a:prstGeom>
          </p:spPr>
        </p:pic>
        <p:sp>
          <p:nvSpPr>
            <p:cNvPr id="119"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sp>
          <p:nvSpPr>
            <p:cNvPr id="120" name="help_syn">
              <a:hlinkClick r:id="rId9" action="ppaction://hlinksldjump"/>
            </p:cNvPr>
            <p:cNvSpPr>
              <a:spLocks/>
            </p:cNvSpPr>
            <p:nvPr/>
          </p:nvSpPr>
          <p:spPr>
            <a:xfrm>
              <a:off x="4528681" y="3801327"/>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cxnSp>
        <p:nvCxnSpPr>
          <p:cNvPr id="121" name="Straight Connector 120"/>
          <p:cNvCxnSpPr>
            <a:stCxn id="89" idx="1"/>
          </p:cNvCxnSpPr>
          <p:nvPr/>
        </p:nvCxnSpPr>
        <p:spPr>
          <a:xfrm flipH="1">
            <a:off x="2114767" y="2620014"/>
            <a:ext cx="1280538" cy="80601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128" idx="2"/>
            <a:endCxn id="153" idx="0"/>
          </p:cNvCxnSpPr>
          <p:nvPr/>
        </p:nvCxnSpPr>
        <p:spPr>
          <a:xfrm>
            <a:off x="4170104" y="3060767"/>
            <a:ext cx="1438466" cy="72364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131" idx="2"/>
          </p:cNvCxnSpPr>
          <p:nvPr/>
        </p:nvCxnSpPr>
        <p:spPr>
          <a:xfrm>
            <a:off x="4619114" y="1985365"/>
            <a:ext cx="203169"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125" name="TextBox 124"/>
          <p:cNvSpPr txBox="1"/>
          <p:nvPr/>
        </p:nvSpPr>
        <p:spPr>
          <a:xfrm>
            <a:off x="3124540" y="1404420"/>
            <a:ext cx="820673" cy="646331"/>
          </a:xfrm>
          <a:prstGeom prst="rect">
            <a:avLst/>
          </a:prstGeom>
          <a:noFill/>
        </p:spPr>
        <p:txBody>
          <a:bodyPr wrap="square" rtlCol="0">
            <a:spAutoFit/>
          </a:bodyPr>
          <a:lstStyle/>
          <a:p>
            <a:pPr indent="-117456" algn="ctr"/>
            <a:r>
              <a:rPr lang="en-US" sz="1200" dirty="0"/>
              <a:t>App Visibility Server</a:t>
            </a:r>
          </a:p>
        </p:txBody>
      </p:sp>
      <p:sp>
        <p:nvSpPr>
          <p:cNvPr id="126" name="TextBox 125"/>
          <p:cNvSpPr txBox="1"/>
          <p:nvPr/>
        </p:nvSpPr>
        <p:spPr>
          <a:xfrm>
            <a:off x="2142116" y="2642132"/>
            <a:ext cx="885891" cy="215444"/>
          </a:xfrm>
          <a:prstGeom prst="rect">
            <a:avLst/>
          </a:prstGeom>
          <a:solidFill>
            <a:schemeClr val="bg1"/>
          </a:solidFill>
        </p:spPr>
        <p:txBody>
          <a:bodyPr wrap="square" rtlCol="0">
            <a:spAutoFit/>
          </a:bodyPr>
          <a:lstStyle/>
          <a:p>
            <a:r>
              <a:rPr lang="en-US" sz="800" dirty="0"/>
              <a:t>Synthetic Data</a:t>
            </a:r>
          </a:p>
        </p:txBody>
      </p:sp>
      <p:pic>
        <p:nvPicPr>
          <p:cNvPr id="127" name="Picture 126"/>
          <p:cNvPicPr>
            <a:picLocks noChangeAspect="1"/>
          </p:cNvPicPr>
          <p:nvPr/>
        </p:nvPicPr>
        <p:blipFill>
          <a:blip r:embed="rId2"/>
          <a:stretch>
            <a:fillRect/>
          </a:stretch>
        </p:blipFill>
        <p:spPr>
          <a:xfrm>
            <a:off x="4211377" y="2446366"/>
            <a:ext cx="393192" cy="393192"/>
          </a:xfrm>
          <a:prstGeom prst="rect">
            <a:avLst/>
          </a:prstGeom>
          <a:ln>
            <a:solidFill>
              <a:srgbClr val="00A79D"/>
            </a:solidFill>
          </a:ln>
        </p:spPr>
      </p:pic>
      <p:sp>
        <p:nvSpPr>
          <p:cNvPr id="131" name="tsavm"/>
          <p:cNvSpPr/>
          <p:nvPr/>
        </p:nvSpPr>
        <p:spPr>
          <a:xfrm>
            <a:off x="3996715" y="1408659"/>
            <a:ext cx="1244797" cy="576706"/>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a:t>
            </a:r>
            <a:br>
              <a:rPr lang="en-US" sz="1000" dirty="0"/>
            </a:br>
            <a:r>
              <a:rPr lang="en-US" sz="1000" dirty="0"/>
              <a:t> Portal</a:t>
            </a:r>
          </a:p>
        </p:txBody>
      </p:sp>
      <p:pic>
        <p:nvPicPr>
          <p:cNvPr id="132" name="Picture 131"/>
          <p:cNvPicPr>
            <a:picLocks noChangeAspect="1"/>
          </p:cNvPicPr>
          <p:nvPr/>
        </p:nvPicPr>
        <p:blipFill>
          <a:blip r:embed="rId2"/>
          <a:stretch>
            <a:fillRect/>
          </a:stretch>
        </p:blipFill>
        <p:spPr>
          <a:xfrm>
            <a:off x="4754172" y="1512277"/>
            <a:ext cx="416002" cy="416002"/>
          </a:xfrm>
          <a:prstGeom prst="rect">
            <a:avLst/>
          </a:prstGeom>
          <a:ln>
            <a:solidFill>
              <a:srgbClr val="00A79D"/>
            </a:solidFill>
          </a:ln>
        </p:spPr>
      </p:pic>
      <p:sp>
        <p:nvSpPr>
          <p:cNvPr id="133" name="help_tsavm">
            <a:hlinkClick r:id="rId10" action="ppaction://hlinksldjump"/>
          </p:cNvPr>
          <p:cNvSpPr>
            <a:spLocks/>
          </p:cNvSpPr>
          <p:nvPr/>
        </p:nvSpPr>
        <p:spPr>
          <a:xfrm>
            <a:off x="5060108" y="1431331"/>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cxnSp>
        <p:nvCxnSpPr>
          <p:cNvPr id="139" name="Straight Connector 138"/>
          <p:cNvCxnSpPr/>
          <p:nvPr/>
        </p:nvCxnSpPr>
        <p:spPr>
          <a:xfrm flipH="1">
            <a:off x="4792502" y="2991958"/>
            <a:ext cx="381596" cy="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140" name="Group 139"/>
          <p:cNvGrpSpPr/>
          <p:nvPr/>
        </p:nvGrpSpPr>
        <p:grpSpPr>
          <a:xfrm>
            <a:off x="6689110" y="77360"/>
            <a:ext cx="2373928" cy="977534"/>
            <a:chOff x="2688610" y="2896760"/>
            <a:chExt cx="2373928" cy="977534"/>
          </a:xfrm>
        </p:grpSpPr>
        <p:sp>
          <p:nvSpPr>
            <p:cNvPr id="141" name="Rounded Rectangle 14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2" name="Straight Connector 141"/>
            <p:cNvCxnSpPr>
              <a:stCxn id="150" idx="2"/>
              <a:endCxn id="149"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stCxn id="150" idx="2"/>
              <a:endCxn id="148"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50" idx="2"/>
              <a:endCxn id="147"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50" idx="2"/>
              <a:endCxn id="146"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46" name="tsim">
              <a:hlinkClick r:id="rId11"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47" name="itda">
              <a:hlinkClick r:id="rId12"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48" name="tsavm">
              <a:hlinkClick r:id="rId13"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9" name="euem">
              <a:hlinkClick r:id="rId14"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50" name="tsps">
              <a:hlinkClick r:id="rId6"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51" name="syn">
              <a:hlinkClick r:id="rId15"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52" name="Group 151"/>
          <p:cNvGrpSpPr/>
          <p:nvPr/>
        </p:nvGrpSpPr>
        <p:grpSpPr>
          <a:xfrm>
            <a:off x="4815801" y="3784416"/>
            <a:ext cx="1585537" cy="865941"/>
            <a:chOff x="3124539" y="3789145"/>
            <a:chExt cx="1585537" cy="865941"/>
          </a:xfrm>
        </p:grpSpPr>
        <p:sp>
          <p:nvSpPr>
            <p:cNvPr id="153"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.NET Application Server</a:t>
              </a:r>
            </a:p>
          </p:txBody>
        </p:sp>
        <p:pic>
          <p:nvPicPr>
            <p:cNvPr id="154" name="Picture 153"/>
            <p:cNvPicPr>
              <a:picLocks noChangeAspect="1"/>
            </p:cNvPicPr>
            <p:nvPr/>
          </p:nvPicPr>
          <p:blipFill>
            <a:blip r:embed="rId8"/>
            <a:stretch>
              <a:fillRect/>
            </a:stretch>
          </p:blipFill>
          <p:spPr>
            <a:xfrm>
              <a:off x="3136053" y="3855063"/>
              <a:ext cx="393192" cy="393192"/>
            </a:xfrm>
            <a:prstGeom prst="rect">
              <a:avLst/>
            </a:prstGeom>
          </p:spPr>
        </p:pic>
        <p:sp>
          <p:nvSpPr>
            <p:cNvPr id="155"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grpSp>
      <p:grpSp>
        <p:nvGrpSpPr>
          <p:cNvPr id="4" name="Group 3"/>
          <p:cNvGrpSpPr/>
          <p:nvPr/>
        </p:nvGrpSpPr>
        <p:grpSpPr>
          <a:xfrm>
            <a:off x="5062454" y="1457273"/>
            <a:ext cx="3972759" cy="1737174"/>
            <a:chOff x="5062454" y="1457273"/>
            <a:chExt cx="3972759" cy="1737174"/>
          </a:xfrm>
        </p:grpSpPr>
        <p:sp>
          <p:nvSpPr>
            <p:cNvPr id="165" name="Rounded Rectangular Callout 164"/>
            <p:cNvSpPr/>
            <p:nvPr/>
          </p:nvSpPr>
          <p:spPr>
            <a:xfrm>
              <a:off x="5090493" y="1936869"/>
              <a:ext cx="2456465" cy="1094384"/>
            </a:xfrm>
            <a:prstGeom prst="wedgeRoundRectCallout">
              <a:avLst>
                <a:gd name="adj1" fmla="val -67411"/>
                <a:gd name="adj2" fmla="val 118329"/>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endParaRPr lang="en-US" sz="1200" dirty="0"/>
            </a:p>
          </p:txBody>
        </p:sp>
        <p:sp>
          <p:nvSpPr>
            <p:cNvPr id="167" name="Rounded Rectangular Callout 166"/>
            <p:cNvSpPr/>
            <p:nvPr/>
          </p:nvSpPr>
          <p:spPr>
            <a:xfrm>
              <a:off x="5062454" y="1457273"/>
              <a:ext cx="3972759" cy="1598046"/>
            </a:xfrm>
            <a:prstGeom prst="wedgeRoundRectCallout">
              <a:avLst>
                <a:gd name="adj1" fmla="val -25475"/>
                <a:gd name="adj2" fmla="val 95385"/>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Install App Visibility agents on each application server hosting the application that you want to monitor, such as an IBM WebSphere or Microsoft Internet Information Service (IIS) for Windows application server. An App Visibility agent captures a sample of the transactions that have latency violations or errors. The captured data and the metrics data for the application server are sent to the App Visibility collector.</a:t>
              </a:r>
            </a:p>
          </p:txBody>
        </p:sp>
        <p:sp>
          <p:nvSpPr>
            <p:cNvPr id="156" name="Rounded Rectangle 155">
              <a:hlinkClick r:id="rId11" action="ppaction://hlinksldjump"/>
            </p:cNvPr>
            <p:cNvSpPr/>
            <p:nvPr/>
          </p:nvSpPr>
          <p:spPr>
            <a:xfrm>
              <a:off x="5473185" y="3021844"/>
              <a:ext cx="345383" cy="172603"/>
            </a:xfrm>
            <a:prstGeom prst="roundRect">
              <a:avLst>
                <a:gd name="adj" fmla="val 4344"/>
              </a:avLst>
            </a:prstGeom>
            <a:solidFill>
              <a:schemeClr val="bg1"/>
            </a:solidFill>
            <a:ln>
              <a:noFill/>
            </a:ln>
            <a:effectLst/>
          </p:spPr>
          <p:style>
            <a:lnRef idx="3">
              <a:schemeClr val="lt1"/>
            </a:lnRef>
            <a:fillRef idx="1">
              <a:schemeClr val="accent3"/>
            </a:fillRef>
            <a:effectRef idx="1">
              <a:schemeClr val="accent3"/>
            </a:effectRef>
            <a:fontRef idx="minor">
              <a:schemeClr val="lt1"/>
            </a:fontRef>
          </p:style>
          <p:txBody>
            <a:bodyPr rtlCol="0" anchor="ctr"/>
            <a:lstStyle/>
            <a:p>
              <a:endParaRPr lang="en-US" sz="1000" dirty="0"/>
            </a:p>
          </p:txBody>
        </p:sp>
      </p:grpSp>
      <p:cxnSp>
        <p:nvCxnSpPr>
          <p:cNvPr id="95" name="Straight Connector 94"/>
          <p:cNvCxnSpPr/>
          <p:nvPr/>
        </p:nvCxnSpPr>
        <p:spPr>
          <a:xfrm flipH="1">
            <a:off x="4579521" y="2598109"/>
            <a:ext cx="449338" cy="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28" name="tsavm"/>
          <p:cNvSpPr/>
          <p:nvPr/>
        </p:nvSpPr>
        <p:spPr>
          <a:xfrm>
            <a:off x="3547705" y="24840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Collector</a:t>
            </a:r>
          </a:p>
        </p:txBody>
      </p:sp>
      <p:pic>
        <p:nvPicPr>
          <p:cNvPr id="129" name="Picture 128"/>
          <p:cNvPicPr>
            <a:picLocks noChangeAspect="1"/>
          </p:cNvPicPr>
          <p:nvPr/>
        </p:nvPicPr>
        <p:blipFill>
          <a:blip r:embed="rId2"/>
          <a:stretch>
            <a:fillRect/>
          </a:stretch>
        </p:blipFill>
        <p:spPr>
          <a:xfrm>
            <a:off x="4316885" y="2598766"/>
            <a:ext cx="393192" cy="393192"/>
          </a:xfrm>
          <a:prstGeom prst="rect">
            <a:avLst/>
          </a:prstGeom>
          <a:ln>
            <a:solidFill>
              <a:srgbClr val="00A79D"/>
            </a:solidFill>
          </a:ln>
        </p:spPr>
      </p:pic>
      <p:sp>
        <p:nvSpPr>
          <p:cNvPr id="130" name="help_tsavm">
            <a:hlinkClick r:id="rId16" action="ppaction://hlinksldjump"/>
          </p:cNvPr>
          <p:cNvSpPr>
            <a:spLocks/>
          </p:cNvSpPr>
          <p:nvPr/>
        </p:nvSpPr>
        <p:spPr>
          <a:xfrm>
            <a:off x="4607454" y="251249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Tree>
    <p:extLst>
      <p:ext uri="{BB962C8B-B14F-4D97-AF65-F5344CB8AC3E}">
        <p14:creationId xmlns:p14="http://schemas.microsoft.com/office/powerpoint/2010/main" val="17352752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3166293" y="1335780"/>
            <a:ext cx="5425719" cy="3319305"/>
            <a:chOff x="3166293" y="1335780"/>
            <a:chExt cx="5425719" cy="3319305"/>
          </a:xfrm>
          <a:solidFill>
            <a:srgbClr val="FF00FF"/>
          </a:solidFill>
        </p:grpSpPr>
        <p:sp>
          <p:nvSpPr>
            <p:cNvPr id="73" name="Rounded Rectangle 2"/>
            <p:cNvSpPr/>
            <p:nvPr/>
          </p:nvSpPr>
          <p:spPr>
            <a:xfrm>
              <a:off x="3166293" y="1335780"/>
              <a:ext cx="3326109" cy="18272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74" name="Straight Connector 73"/>
            <p:cNvCxnSpPr>
              <a:stCxn id="79" idx="1"/>
            </p:cNvCxnSpPr>
            <p:nvPr/>
          </p:nvCxnSpPr>
          <p:spPr>
            <a:xfrm flipH="1" flipV="1">
              <a:off x="5693827" y="2451432"/>
              <a:ext cx="1481802" cy="825087"/>
            </a:xfrm>
            <a:prstGeom prst="line">
              <a:avLst/>
            </a:prstGeom>
            <a:grpFill/>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75" name="tsavm"/>
            <p:cNvSpPr/>
            <p:nvPr/>
          </p:nvSpPr>
          <p:spPr>
            <a:xfrm>
              <a:off x="4869297" y="21819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sp>
          <p:nvSpPr>
            <p:cNvPr id="76" name="tsavm"/>
            <p:cNvSpPr/>
            <p:nvPr/>
          </p:nvSpPr>
          <p:spPr>
            <a:xfrm>
              <a:off x="5021697" y="2334362"/>
              <a:ext cx="1243584"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grpSp>
          <p:nvGrpSpPr>
            <p:cNvPr id="77" name="Group 76"/>
            <p:cNvGrpSpPr/>
            <p:nvPr/>
          </p:nvGrpSpPr>
          <p:grpSpPr>
            <a:xfrm>
              <a:off x="5168370" y="2484697"/>
              <a:ext cx="1244797" cy="576706"/>
              <a:chOff x="6971899" y="1650023"/>
              <a:chExt cx="1244797" cy="576706"/>
            </a:xfrm>
            <a:grpFill/>
          </p:grpSpPr>
          <p:sp>
            <p:nvSpPr>
              <p:cNvPr id="108" name="tsavm"/>
              <p:cNvSpPr/>
              <p:nvPr/>
            </p:nvSpPr>
            <p:spPr>
              <a:xfrm>
                <a:off x="6971899" y="1650023"/>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a:t>
                </a:r>
                <a:br>
                  <a:rPr lang="en-US" sz="1000" dirty="0"/>
                </a:br>
                <a:r>
                  <a:rPr lang="en-US" sz="1000" dirty="0"/>
                  <a:t>Proxy</a:t>
                </a:r>
              </a:p>
            </p:txBody>
          </p:sp>
          <p:pic>
            <p:nvPicPr>
              <p:cNvPr id="109" name="Picture 108"/>
              <p:cNvPicPr>
                <a:picLocks noChangeAspect="1"/>
              </p:cNvPicPr>
              <p:nvPr/>
            </p:nvPicPr>
            <p:blipFill>
              <a:blip r:embed="rId2"/>
              <a:stretch>
                <a:fillRect/>
              </a:stretch>
            </p:blipFill>
            <p:spPr>
              <a:xfrm>
                <a:off x="7741079" y="1764728"/>
                <a:ext cx="393192" cy="393192"/>
              </a:xfrm>
              <a:prstGeom prst="rect">
                <a:avLst/>
              </a:prstGeom>
              <a:noFill/>
              <a:ln>
                <a:solidFill>
                  <a:srgbClr val="00A79D"/>
                </a:solidFill>
              </a:ln>
            </p:spPr>
          </p:pic>
        </p:grpSp>
        <p:sp>
          <p:nvSpPr>
            <p:cNvPr id="78" name="TextBox 77"/>
            <p:cNvSpPr txBox="1"/>
            <p:nvPr/>
          </p:nvSpPr>
          <p:spPr>
            <a:xfrm>
              <a:off x="6678523" y="2706916"/>
              <a:ext cx="1327338" cy="215444"/>
            </a:xfrm>
            <a:prstGeom prst="rect">
              <a:avLst/>
            </a:prstGeom>
            <a:noFill/>
          </p:spPr>
          <p:txBody>
            <a:bodyPr wrap="square" rtlCol="0">
              <a:spAutoFit/>
            </a:bodyPr>
            <a:lstStyle/>
            <a:p>
              <a:r>
                <a:rPr lang="en-US" sz="800" dirty="0"/>
                <a:t>End-User Monitoring Data</a:t>
              </a:r>
            </a:p>
          </p:txBody>
        </p:sp>
        <p:pic>
          <p:nvPicPr>
            <p:cNvPr id="79" name="Picture 78"/>
            <p:cNvPicPr>
              <a:picLocks noChangeAspect="1"/>
            </p:cNvPicPr>
            <p:nvPr/>
          </p:nvPicPr>
          <p:blipFill>
            <a:blip r:embed="rId3"/>
            <a:stretch>
              <a:fillRect/>
            </a:stretch>
          </p:blipFill>
          <p:spPr>
            <a:xfrm>
              <a:off x="7175629" y="3040412"/>
              <a:ext cx="472213" cy="472213"/>
            </a:xfrm>
            <a:prstGeom prst="rect">
              <a:avLst/>
            </a:prstGeom>
            <a:noFill/>
          </p:spPr>
        </p:pic>
        <p:sp>
          <p:nvSpPr>
            <p:cNvPr id="104" name="TextBox 103"/>
            <p:cNvSpPr txBox="1"/>
            <p:nvPr/>
          </p:nvSpPr>
          <p:spPr>
            <a:xfrm>
              <a:off x="7647842" y="3081738"/>
              <a:ext cx="944170" cy="430887"/>
            </a:xfrm>
            <a:prstGeom prst="rect">
              <a:avLst/>
            </a:prstGeom>
            <a:noFill/>
          </p:spPr>
          <p:txBody>
            <a:bodyPr wrap="square" rtlCol="0">
              <a:spAutoFit/>
            </a:bodyPr>
            <a:lstStyle/>
            <a:p>
              <a:r>
                <a:rPr lang="en-US" sz="1100" dirty="0"/>
                <a:t>Application Users</a:t>
              </a:r>
            </a:p>
          </p:txBody>
        </p:sp>
        <p:cxnSp>
          <p:nvCxnSpPr>
            <p:cNvPr id="105" name="Elbow Connector 99"/>
            <p:cNvCxnSpPr>
              <a:stCxn id="79" idx="2"/>
            </p:cNvCxnSpPr>
            <p:nvPr/>
          </p:nvCxnSpPr>
          <p:spPr>
            <a:xfrm rot="5400000">
              <a:off x="6554156" y="3359807"/>
              <a:ext cx="704762" cy="1010398"/>
            </a:xfrm>
            <a:prstGeom prst="bentConnector2">
              <a:avLst/>
            </a:prstGeom>
            <a:grpFill/>
            <a:ln w="12700">
              <a:prstDash val="sysDash"/>
            </a:ln>
            <a:effectLst/>
          </p:spPr>
          <p:style>
            <a:lnRef idx="2">
              <a:schemeClr val="accent1"/>
            </a:lnRef>
            <a:fillRef idx="0">
              <a:schemeClr val="accent1"/>
            </a:fillRef>
            <a:effectRef idx="1">
              <a:schemeClr val="accent1"/>
            </a:effectRef>
            <a:fontRef idx="minor">
              <a:schemeClr val="tx1"/>
            </a:fontRef>
          </p:style>
        </p:cxnSp>
        <p:cxnSp>
          <p:nvCxnSpPr>
            <p:cNvPr id="106" name="Elbow Connector 68"/>
            <p:cNvCxnSpPr/>
            <p:nvPr/>
          </p:nvCxnSpPr>
          <p:spPr>
            <a:xfrm rot="5400000">
              <a:off x="5257415" y="2336641"/>
              <a:ext cx="1142461" cy="3494428"/>
            </a:xfrm>
            <a:prstGeom prst="bentConnector3">
              <a:avLst>
                <a:gd name="adj1" fmla="val 120009"/>
              </a:avLst>
            </a:prstGeom>
            <a:grpFill/>
            <a:ln w="12700">
              <a:prstDash val="sysDash"/>
            </a:ln>
            <a:effectLst/>
          </p:spPr>
          <p:style>
            <a:lnRef idx="2">
              <a:schemeClr val="accent1"/>
            </a:lnRef>
            <a:fillRef idx="0">
              <a:schemeClr val="accent1"/>
            </a:fillRef>
            <a:effectRef idx="1">
              <a:schemeClr val="accent1"/>
            </a:effectRef>
            <a:fontRef idx="minor">
              <a:schemeClr val="tx1"/>
            </a:fontRef>
          </p:style>
        </p:cxnSp>
        <p:sp>
          <p:nvSpPr>
            <p:cNvPr id="107" name="help_tsavm">
              <a:hlinkClick r:id="rId4" action="ppaction://hlinksldjump"/>
            </p:cNvPr>
            <p:cNvSpPr>
              <a:spLocks/>
            </p:cNvSpPr>
            <p:nvPr/>
          </p:nvSpPr>
          <p:spPr>
            <a:xfrm>
              <a:off x="6233479" y="2506585"/>
              <a:ext cx="160619" cy="160619"/>
            </a:xfrm>
            <a:prstGeom prst="ellipse">
              <a:avLst/>
            </a:prstGeom>
            <a:solidFill>
              <a:schemeClr val="bg1"/>
            </a:solidFill>
            <a:ln w="3175">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80" name="Group 79"/>
          <p:cNvGrpSpPr/>
          <p:nvPr/>
        </p:nvGrpSpPr>
        <p:grpSpPr>
          <a:xfrm>
            <a:off x="824174" y="3063690"/>
            <a:ext cx="1289304" cy="713232"/>
            <a:chOff x="817377" y="2188940"/>
            <a:chExt cx="1289304" cy="713232"/>
          </a:xfrm>
        </p:grpSpPr>
        <p:sp>
          <p:nvSpPr>
            <p:cNvPr id="81"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2" name="Picture 81"/>
            <p:cNvPicPr>
              <a:picLocks noChangeAspect="1"/>
            </p:cNvPicPr>
            <p:nvPr/>
          </p:nvPicPr>
          <p:blipFill>
            <a:blip r:embed="rId5"/>
            <a:stretch>
              <a:fillRect/>
            </a:stretch>
          </p:blipFill>
          <p:spPr>
            <a:xfrm>
              <a:off x="843880" y="2239567"/>
              <a:ext cx="389007" cy="389007"/>
            </a:xfrm>
            <a:prstGeom prst="rect">
              <a:avLst/>
            </a:prstGeom>
          </p:spPr>
        </p:pic>
        <p:sp>
          <p:nvSpPr>
            <p:cNvPr id="83"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grpSp>
      <p:sp>
        <p:nvSpPr>
          <p:cNvPr id="84" name="TextBox 83"/>
          <p:cNvSpPr txBox="1"/>
          <p:nvPr/>
        </p:nvSpPr>
        <p:spPr>
          <a:xfrm>
            <a:off x="3867195" y="1988716"/>
            <a:ext cx="647528" cy="215444"/>
          </a:xfrm>
          <a:prstGeom prst="rect">
            <a:avLst/>
          </a:prstGeom>
          <a:solidFill>
            <a:schemeClr val="bg1"/>
          </a:solidFill>
        </p:spPr>
        <p:txBody>
          <a:bodyPr wrap="square" rtlCol="0">
            <a:spAutoFit/>
          </a:bodyPr>
          <a:lstStyle/>
          <a:p>
            <a:r>
              <a:rPr lang="en-US" sz="800" dirty="0"/>
              <a:t>Data</a:t>
            </a:r>
          </a:p>
        </p:txBody>
      </p:sp>
      <p:cxnSp>
        <p:nvCxnSpPr>
          <p:cNvPr id="85" name="Straight Connector 84"/>
          <p:cNvCxnSpPr/>
          <p:nvPr/>
        </p:nvCxnSpPr>
        <p:spPr>
          <a:xfrm flipH="1">
            <a:off x="3812338" y="1771708"/>
            <a:ext cx="393554" cy="39967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6" name="tsavm"/>
          <p:cNvSpPr/>
          <p:nvPr/>
        </p:nvSpPr>
        <p:spPr>
          <a:xfrm>
            <a:off x="3242905" y="21792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pic>
        <p:nvPicPr>
          <p:cNvPr id="87" name="Picture 86"/>
          <p:cNvPicPr>
            <a:picLocks noChangeAspect="1"/>
          </p:cNvPicPr>
          <p:nvPr/>
        </p:nvPicPr>
        <p:blipFill>
          <a:blip r:embed="rId2"/>
          <a:stretch>
            <a:fillRect/>
          </a:stretch>
        </p:blipFill>
        <p:spPr>
          <a:xfrm>
            <a:off x="4058977" y="2293966"/>
            <a:ext cx="393192" cy="393192"/>
          </a:xfrm>
          <a:prstGeom prst="rect">
            <a:avLst/>
          </a:prstGeom>
          <a:ln>
            <a:solidFill>
              <a:srgbClr val="00A79D"/>
            </a:solidFill>
          </a:ln>
        </p:spPr>
      </p:pic>
      <p:sp>
        <p:nvSpPr>
          <p:cNvPr id="88" name="tsavm"/>
          <p:cNvSpPr/>
          <p:nvPr/>
        </p:nvSpPr>
        <p:spPr>
          <a:xfrm>
            <a:off x="3395305" y="23316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cxnSp>
        <p:nvCxnSpPr>
          <p:cNvPr id="89" name="Straight Connector 88"/>
          <p:cNvCxnSpPr>
            <a:stCxn id="132" idx="2"/>
          </p:cNvCxnSpPr>
          <p:nvPr/>
        </p:nvCxnSpPr>
        <p:spPr>
          <a:xfrm flipH="1">
            <a:off x="4526884" y="1985365"/>
            <a:ext cx="92230"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90"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App Visibility Manager</a:t>
            </a:r>
            <a:endParaRPr lang="en-US" sz="1800" dirty="0"/>
          </a:p>
          <a:p>
            <a:endParaRPr lang="en-US" dirty="0"/>
          </a:p>
        </p:txBody>
      </p:sp>
      <p:sp>
        <p:nvSpPr>
          <p:cNvPr id="91" name="TextBox 90"/>
          <p:cNvSpPr txBox="1"/>
          <p:nvPr/>
        </p:nvSpPr>
        <p:spPr>
          <a:xfrm>
            <a:off x="3182957" y="3191604"/>
            <a:ext cx="917523" cy="338554"/>
          </a:xfrm>
          <a:prstGeom prst="rect">
            <a:avLst/>
          </a:prstGeom>
          <a:solidFill>
            <a:schemeClr val="bg1"/>
          </a:solidFill>
        </p:spPr>
        <p:txBody>
          <a:bodyPr wrap="square" rtlCol="0">
            <a:spAutoFit/>
          </a:bodyPr>
          <a:lstStyle/>
          <a:p>
            <a:r>
              <a:rPr lang="en-US" sz="800" dirty="0"/>
              <a:t>Application Diagnostic Data</a:t>
            </a:r>
          </a:p>
        </p:txBody>
      </p:sp>
      <p:sp>
        <p:nvSpPr>
          <p:cNvPr id="92" name="TextBox 91"/>
          <p:cNvSpPr txBox="1"/>
          <p:nvPr/>
        </p:nvSpPr>
        <p:spPr>
          <a:xfrm>
            <a:off x="4724709" y="1073434"/>
            <a:ext cx="647528" cy="215444"/>
          </a:xfrm>
          <a:prstGeom prst="rect">
            <a:avLst/>
          </a:prstGeom>
          <a:solidFill>
            <a:schemeClr val="bg1"/>
          </a:solidFill>
        </p:spPr>
        <p:txBody>
          <a:bodyPr wrap="square" rtlCol="0">
            <a:spAutoFit/>
          </a:bodyPr>
          <a:lstStyle/>
          <a:p>
            <a:r>
              <a:rPr lang="en-US" sz="800" dirty="0"/>
              <a:t>Data</a:t>
            </a:r>
          </a:p>
        </p:txBody>
      </p:sp>
      <p:sp>
        <p:nvSpPr>
          <p:cNvPr id="93" name="TextBox 92"/>
          <p:cNvSpPr txBox="1"/>
          <p:nvPr/>
        </p:nvSpPr>
        <p:spPr>
          <a:xfrm>
            <a:off x="4810310" y="3191604"/>
            <a:ext cx="879425" cy="215444"/>
          </a:xfrm>
          <a:prstGeom prst="rect">
            <a:avLst/>
          </a:prstGeom>
          <a:solidFill>
            <a:schemeClr val="bg1"/>
          </a:solidFill>
        </p:spPr>
        <p:txBody>
          <a:bodyPr wrap="square" lIns="45720" tIns="45720" rIns="45720" rtlCol="0">
            <a:spAutoFit/>
          </a:bodyPr>
          <a:lstStyle/>
          <a:p>
            <a:r>
              <a:rPr lang="en-US" sz="800" dirty="0"/>
              <a:t>Server Events</a:t>
            </a:r>
          </a:p>
        </p:txBody>
      </p:sp>
      <p:cxnSp>
        <p:nvCxnSpPr>
          <p:cNvPr id="95" name="Straight Connector 94"/>
          <p:cNvCxnSpPr/>
          <p:nvPr/>
        </p:nvCxnSpPr>
        <p:spPr>
          <a:xfrm>
            <a:off x="4760482" y="1009804"/>
            <a:ext cx="0" cy="48185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7" name="tsps">
            <a:hlinkClick r:id="rId6" action="ppaction://hlinksldjump"/>
          </p:cNvPr>
          <p:cNvSpPr/>
          <p:nvPr/>
        </p:nvSpPr>
        <p:spPr>
          <a:xfrm>
            <a:off x="3888747" y="508873"/>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cxnSp>
        <p:nvCxnSpPr>
          <p:cNvPr id="99" name="Straight Connector 98"/>
          <p:cNvCxnSpPr>
            <a:endCxn id="118" idx="0"/>
          </p:cNvCxnSpPr>
          <p:nvPr/>
        </p:nvCxnSpPr>
        <p:spPr>
          <a:xfrm flipH="1">
            <a:off x="3917308" y="3036282"/>
            <a:ext cx="199832" cy="752863"/>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86" idx="1"/>
            <a:endCxn id="112" idx="3"/>
          </p:cNvCxnSpPr>
          <p:nvPr/>
        </p:nvCxnSpPr>
        <p:spPr>
          <a:xfrm flipH="1">
            <a:off x="2106681" y="2467614"/>
            <a:ext cx="1136224" cy="7794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111" name="Group 110"/>
          <p:cNvGrpSpPr/>
          <p:nvPr/>
        </p:nvGrpSpPr>
        <p:grpSpPr>
          <a:xfrm>
            <a:off x="817377" y="2188940"/>
            <a:ext cx="1289304" cy="713232"/>
            <a:chOff x="817377" y="2188940"/>
            <a:chExt cx="1289304" cy="713232"/>
          </a:xfrm>
        </p:grpSpPr>
        <p:sp>
          <p:nvSpPr>
            <p:cNvPr id="112" name="syn"/>
            <p:cNvSpPr/>
            <p:nvPr/>
          </p:nvSpPr>
          <p:spPr>
            <a:xfrm>
              <a:off x="817377" y="2188940"/>
              <a:ext cx="1289304" cy="713232"/>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3" name="Picture 112"/>
            <p:cNvPicPr>
              <a:picLocks noChangeAspect="1"/>
            </p:cNvPicPr>
            <p:nvPr/>
          </p:nvPicPr>
          <p:blipFill>
            <a:blip r:embed="rId5"/>
            <a:stretch>
              <a:fillRect/>
            </a:stretch>
          </p:blipFill>
          <p:spPr>
            <a:xfrm>
              <a:off x="843880" y="2239567"/>
              <a:ext cx="389007" cy="389007"/>
            </a:xfrm>
            <a:prstGeom prst="rect">
              <a:avLst/>
            </a:prstGeom>
          </p:spPr>
        </p:pic>
        <p:sp>
          <p:nvSpPr>
            <p:cNvPr id="115" name="syn"/>
            <p:cNvSpPr/>
            <p:nvPr/>
          </p:nvSpPr>
          <p:spPr>
            <a:xfrm>
              <a:off x="1244547" y="2467614"/>
              <a:ext cx="715388" cy="384048"/>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Synthetic TEA Agent</a:t>
              </a:r>
            </a:p>
          </p:txBody>
        </p:sp>
        <p:sp>
          <p:nvSpPr>
            <p:cNvPr id="116" name="help_syn">
              <a:hlinkClick r:id="rId7" action="ppaction://hlinksldjump"/>
            </p:cNvPr>
            <p:cNvSpPr>
              <a:spLocks/>
            </p:cNvSpPr>
            <p:nvPr/>
          </p:nvSpPr>
          <p:spPr>
            <a:xfrm>
              <a:off x="1898351" y="2235622"/>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117" name="Group 116"/>
          <p:cNvGrpSpPr/>
          <p:nvPr/>
        </p:nvGrpSpPr>
        <p:grpSpPr>
          <a:xfrm>
            <a:off x="3124539" y="3789145"/>
            <a:ext cx="1585537" cy="865941"/>
            <a:chOff x="3124539" y="3789145"/>
            <a:chExt cx="1585537" cy="865941"/>
          </a:xfrm>
        </p:grpSpPr>
        <p:sp>
          <p:nvSpPr>
            <p:cNvPr id="118"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Java Application Server</a:t>
              </a:r>
            </a:p>
          </p:txBody>
        </p:sp>
        <p:pic>
          <p:nvPicPr>
            <p:cNvPr id="119" name="Picture 118"/>
            <p:cNvPicPr>
              <a:picLocks noChangeAspect="1"/>
            </p:cNvPicPr>
            <p:nvPr/>
          </p:nvPicPr>
          <p:blipFill>
            <a:blip r:embed="rId8"/>
            <a:stretch>
              <a:fillRect/>
            </a:stretch>
          </p:blipFill>
          <p:spPr>
            <a:xfrm>
              <a:off x="3136053" y="3855063"/>
              <a:ext cx="393192" cy="393192"/>
            </a:xfrm>
            <a:prstGeom prst="rect">
              <a:avLst/>
            </a:prstGeom>
          </p:spPr>
        </p:pic>
        <p:sp>
          <p:nvSpPr>
            <p:cNvPr id="120"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sp>
          <p:nvSpPr>
            <p:cNvPr id="121" name="help_syn">
              <a:hlinkClick r:id="rId9" action="ppaction://hlinksldjump"/>
            </p:cNvPr>
            <p:cNvSpPr>
              <a:spLocks/>
            </p:cNvSpPr>
            <p:nvPr/>
          </p:nvSpPr>
          <p:spPr>
            <a:xfrm>
              <a:off x="4528681" y="3801327"/>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cxnSp>
        <p:nvCxnSpPr>
          <p:cNvPr id="122" name="Straight Connector 121"/>
          <p:cNvCxnSpPr>
            <a:stCxn id="88" idx="1"/>
          </p:cNvCxnSpPr>
          <p:nvPr/>
        </p:nvCxnSpPr>
        <p:spPr>
          <a:xfrm flipH="1">
            <a:off x="2114767" y="2620014"/>
            <a:ext cx="1280538" cy="80601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a:stCxn id="129" idx="2"/>
            <a:endCxn id="154" idx="0"/>
          </p:cNvCxnSpPr>
          <p:nvPr/>
        </p:nvCxnSpPr>
        <p:spPr>
          <a:xfrm>
            <a:off x="4170104" y="3060767"/>
            <a:ext cx="1438466" cy="723649"/>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a:stCxn id="132" idx="2"/>
          </p:cNvCxnSpPr>
          <p:nvPr/>
        </p:nvCxnSpPr>
        <p:spPr>
          <a:xfrm>
            <a:off x="4619114" y="1985365"/>
            <a:ext cx="203169" cy="1803780"/>
          </a:xfrm>
          <a:prstGeom prst="line">
            <a:avLst/>
          </a:prstGeom>
          <a:ln w="12700">
            <a:solidFill>
              <a:srgbClr val="FFC000"/>
            </a:solidFill>
            <a:headEnd type="none" w="lg" len="sm"/>
          </a:ln>
          <a:effectLst/>
        </p:spPr>
        <p:style>
          <a:lnRef idx="2">
            <a:schemeClr val="accent1"/>
          </a:lnRef>
          <a:fillRef idx="0">
            <a:schemeClr val="accent1"/>
          </a:fillRef>
          <a:effectRef idx="1">
            <a:schemeClr val="accent1"/>
          </a:effectRef>
          <a:fontRef idx="minor">
            <a:schemeClr val="tx1"/>
          </a:fontRef>
        </p:style>
      </p:cxnSp>
      <p:sp>
        <p:nvSpPr>
          <p:cNvPr id="126" name="TextBox 125"/>
          <p:cNvSpPr txBox="1"/>
          <p:nvPr/>
        </p:nvSpPr>
        <p:spPr>
          <a:xfrm>
            <a:off x="3124540" y="1404420"/>
            <a:ext cx="820673" cy="646331"/>
          </a:xfrm>
          <a:prstGeom prst="rect">
            <a:avLst/>
          </a:prstGeom>
          <a:noFill/>
        </p:spPr>
        <p:txBody>
          <a:bodyPr wrap="square" rtlCol="0">
            <a:spAutoFit/>
          </a:bodyPr>
          <a:lstStyle/>
          <a:p>
            <a:pPr indent="-117456" algn="ctr"/>
            <a:r>
              <a:rPr lang="en-US" sz="1200" dirty="0"/>
              <a:t>App Visibility Server</a:t>
            </a:r>
          </a:p>
        </p:txBody>
      </p:sp>
      <p:sp>
        <p:nvSpPr>
          <p:cNvPr id="127" name="TextBox 126"/>
          <p:cNvSpPr txBox="1"/>
          <p:nvPr/>
        </p:nvSpPr>
        <p:spPr>
          <a:xfrm>
            <a:off x="2142116" y="2642132"/>
            <a:ext cx="885891" cy="215444"/>
          </a:xfrm>
          <a:prstGeom prst="rect">
            <a:avLst/>
          </a:prstGeom>
          <a:solidFill>
            <a:schemeClr val="bg1"/>
          </a:solidFill>
        </p:spPr>
        <p:txBody>
          <a:bodyPr wrap="square" rtlCol="0">
            <a:spAutoFit/>
          </a:bodyPr>
          <a:lstStyle/>
          <a:p>
            <a:r>
              <a:rPr lang="en-US" sz="800" dirty="0"/>
              <a:t>Synthetic Data</a:t>
            </a:r>
          </a:p>
        </p:txBody>
      </p:sp>
      <p:pic>
        <p:nvPicPr>
          <p:cNvPr id="128" name="Picture 127"/>
          <p:cNvPicPr>
            <a:picLocks noChangeAspect="1"/>
          </p:cNvPicPr>
          <p:nvPr/>
        </p:nvPicPr>
        <p:blipFill>
          <a:blip r:embed="rId2"/>
          <a:stretch>
            <a:fillRect/>
          </a:stretch>
        </p:blipFill>
        <p:spPr>
          <a:xfrm>
            <a:off x="4211377" y="2446366"/>
            <a:ext cx="393192" cy="393192"/>
          </a:xfrm>
          <a:prstGeom prst="rect">
            <a:avLst/>
          </a:prstGeom>
          <a:ln>
            <a:solidFill>
              <a:srgbClr val="00A79D"/>
            </a:solidFill>
          </a:ln>
        </p:spPr>
      </p:pic>
      <p:sp>
        <p:nvSpPr>
          <p:cNvPr id="132" name="tsavm"/>
          <p:cNvSpPr/>
          <p:nvPr/>
        </p:nvSpPr>
        <p:spPr>
          <a:xfrm>
            <a:off x="3996715" y="1408659"/>
            <a:ext cx="1244797" cy="576706"/>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a:t>
            </a:r>
            <a:br>
              <a:rPr lang="en-US" sz="1000" dirty="0"/>
            </a:br>
            <a:r>
              <a:rPr lang="en-US" sz="1000" dirty="0"/>
              <a:t> Portal</a:t>
            </a:r>
          </a:p>
        </p:txBody>
      </p:sp>
      <p:pic>
        <p:nvPicPr>
          <p:cNvPr id="133" name="Picture 132"/>
          <p:cNvPicPr>
            <a:picLocks noChangeAspect="1"/>
          </p:cNvPicPr>
          <p:nvPr/>
        </p:nvPicPr>
        <p:blipFill>
          <a:blip r:embed="rId2"/>
          <a:stretch>
            <a:fillRect/>
          </a:stretch>
        </p:blipFill>
        <p:spPr>
          <a:xfrm>
            <a:off x="4754172" y="1512277"/>
            <a:ext cx="416002" cy="416002"/>
          </a:xfrm>
          <a:prstGeom prst="rect">
            <a:avLst/>
          </a:prstGeom>
          <a:ln>
            <a:solidFill>
              <a:srgbClr val="00A79D"/>
            </a:solidFill>
          </a:ln>
        </p:spPr>
      </p:pic>
      <p:sp>
        <p:nvSpPr>
          <p:cNvPr id="134" name="help_tsavm">
            <a:hlinkClick r:id="rId10" action="ppaction://hlinksldjump"/>
          </p:cNvPr>
          <p:cNvSpPr>
            <a:spLocks/>
          </p:cNvSpPr>
          <p:nvPr/>
        </p:nvSpPr>
        <p:spPr>
          <a:xfrm>
            <a:off x="5060108" y="1431331"/>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41" name="Group 140"/>
          <p:cNvGrpSpPr/>
          <p:nvPr/>
        </p:nvGrpSpPr>
        <p:grpSpPr>
          <a:xfrm>
            <a:off x="6689110" y="77360"/>
            <a:ext cx="2373928" cy="977534"/>
            <a:chOff x="2688610" y="2896760"/>
            <a:chExt cx="2373928" cy="977534"/>
          </a:xfrm>
        </p:grpSpPr>
        <p:sp>
          <p:nvSpPr>
            <p:cNvPr id="142" name="Rounded Rectangle 141"/>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3" name="Straight Connector 142"/>
            <p:cNvCxnSpPr>
              <a:stCxn id="151" idx="2"/>
              <a:endCxn id="150"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51" idx="2"/>
              <a:endCxn id="149"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51" idx="2"/>
              <a:endCxn id="148"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a:stCxn id="151" idx="2"/>
              <a:endCxn id="147"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47" name="tsim">
              <a:hlinkClick r:id="rId11"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48" name="itda">
              <a:hlinkClick r:id="rId12"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49" name="tsavm">
              <a:hlinkClick r:id="rId13" action="ppaction://hlinksldjump"/>
            </p:cNvPr>
            <p:cNvSpPr/>
            <p:nvPr/>
          </p:nvSpPr>
          <p:spPr>
            <a:xfrm>
              <a:off x="3303941" y="3315573"/>
              <a:ext cx="523859" cy="27219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50" name="euem">
              <a:hlinkClick r:id="rId14"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51" name="tsps">
              <a:hlinkClick r:id="rId6"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52" name="syn">
              <a:hlinkClick r:id="rId15"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53" name="Group 152"/>
          <p:cNvGrpSpPr/>
          <p:nvPr/>
        </p:nvGrpSpPr>
        <p:grpSpPr>
          <a:xfrm>
            <a:off x="4815801" y="3784416"/>
            <a:ext cx="1585537" cy="865941"/>
            <a:chOff x="3124539" y="3789145"/>
            <a:chExt cx="1585537" cy="865941"/>
          </a:xfrm>
        </p:grpSpPr>
        <p:sp>
          <p:nvSpPr>
            <p:cNvPr id="154" name="syn"/>
            <p:cNvSpPr/>
            <p:nvPr/>
          </p:nvSpPr>
          <p:spPr>
            <a:xfrm>
              <a:off x="3124539" y="3789145"/>
              <a:ext cx="1585537" cy="865941"/>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319088"/>
              <a:r>
                <a:rPr lang="en-US" sz="1200" dirty="0">
                  <a:solidFill>
                    <a:schemeClr val="tx1"/>
                  </a:solidFill>
                </a:rPr>
                <a:t>.NET Application Server</a:t>
              </a:r>
            </a:p>
          </p:txBody>
        </p:sp>
        <p:pic>
          <p:nvPicPr>
            <p:cNvPr id="156" name="Picture 155"/>
            <p:cNvPicPr>
              <a:picLocks noChangeAspect="1"/>
            </p:cNvPicPr>
            <p:nvPr/>
          </p:nvPicPr>
          <p:blipFill>
            <a:blip r:embed="rId8"/>
            <a:stretch>
              <a:fillRect/>
            </a:stretch>
          </p:blipFill>
          <p:spPr>
            <a:xfrm>
              <a:off x="3136053" y="3855063"/>
              <a:ext cx="393192" cy="393192"/>
            </a:xfrm>
            <a:prstGeom prst="rect">
              <a:avLst/>
            </a:prstGeom>
          </p:spPr>
        </p:pic>
        <p:sp>
          <p:nvSpPr>
            <p:cNvPr id="157" name="syn"/>
            <p:cNvSpPr/>
            <p:nvPr/>
          </p:nvSpPr>
          <p:spPr>
            <a:xfrm>
              <a:off x="3476995" y="4268298"/>
              <a:ext cx="1166586" cy="305189"/>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000" dirty="0"/>
                <a:t>App Visibility Agent</a:t>
              </a:r>
            </a:p>
          </p:txBody>
        </p:sp>
      </p:grpSp>
      <p:sp>
        <p:nvSpPr>
          <p:cNvPr id="159" name="Rounded Rectangular Callout 158"/>
          <p:cNvSpPr/>
          <p:nvPr/>
        </p:nvSpPr>
        <p:spPr>
          <a:xfrm>
            <a:off x="6178958" y="1181157"/>
            <a:ext cx="2842619" cy="1460976"/>
          </a:xfrm>
          <a:prstGeom prst="wedgeRoundRectCallout">
            <a:avLst>
              <a:gd name="adj1" fmla="val -197830"/>
              <a:gd name="adj2" fmla="val 21294"/>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The TEA Agent runs the scripts that generate synthetic transactions for monitoring and predicting application performance. TEA Agents transfer the synthetic data to the App Visibility collector.</a:t>
            </a:r>
          </a:p>
        </p:txBody>
      </p:sp>
      <p:cxnSp>
        <p:nvCxnSpPr>
          <p:cNvPr id="94" name="Straight Connector 93"/>
          <p:cNvCxnSpPr/>
          <p:nvPr/>
        </p:nvCxnSpPr>
        <p:spPr>
          <a:xfrm flipH="1">
            <a:off x="4579521" y="2598109"/>
            <a:ext cx="449338" cy="0"/>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29" name="tsavm"/>
          <p:cNvSpPr/>
          <p:nvPr/>
        </p:nvSpPr>
        <p:spPr>
          <a:xfrm>
            <a:off x="3547705" y="2484061"/>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Collector</a:t>
            </a:r>
          </a:p>
        </p:txBody>
      </p:sp>
      <p:pic>
        <p:nvPicPr>
          <p:cNvPr id="130" name="Picture 129"/>
          <p:cNvPicPr>
            <a:picLocks noChangeAspect="1"/>
          </p:cNvPicPr>
          <p:nvPr/>
        </p:nvPicPr>
        <p:blipFill>
          <a:blip r:embed="rId2"/>
          <a:stretch>
            <a:fillRect/>
          </a:stretch>
        </p:blipFill>
        <p:spPr>
          <a:xfrm>
            <a:off x="4316885" y="2598766"/>
            <a:ext cx="393192" cy="393192"/>
          </a:xfrm>
          <a:prstGeom prst="rect">
            <a:avLst/>
          </a:prstGeom>
          <a:ln>
            <a:solidFill>
              <a:srgbClr val="00A79D"/>
            </a:solidFill>
          </a:ln>
        </p:spPr>
      </p:pic>
      <p:sp>
        <p:nvSpPr>
          <p:cNvPr id="131" name="help_tsavm">
            <a:hlinkClick r:id="rId16" action="ppaction://hlinksldjump"/>
          </p:cNvPr>
          <p:cNvSpPr>
            <a:spLocks/>
          </p:cNvSpPr>
          <p:nvPr/>
        </p:nvSpPr>
        <p:spPr>
          <a:xfrm>
            <a:off x="4607454" y="2512498"/>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Tree>
    <p:extLst>
      <p:ext uri="{BB962C8B-B14F-4D97-AF65-F5344CB8AC3E}">
        <p14:creationId xmlns:p14="http://schemas.microsoft.com/office/powerpoint/2010/main" val="39049805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072218" y="3533860"/>
            <a:ext cx="1290593" cy="1090449"/>
            <a:chOff x="779791" y="1994706"/>
            <a:chExt cx="1290593" cy="1090449"/>
          </a:xfrm>
        </p:grpSpPr>
        <p:sp>
          <p:nvSpPr>
            <p:cNvPr id="70" name="syn"/>
            <p:cNvSpPr/>
            <p:nvPr/>
          </p:nvSpPr>
          <p:spPr>
            <a:xfrm>
              <a:off x="779791" y="1994706"/>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72" name="Picture 71"/>
            <p:cNvPicPr>
              <a:picLocks noChangeAspect="1"/>
            </p:cNvPicPr>
            <p:nvPr/>
          </p:nvPicPr>
          <p:blipFill>
            <a:blip r:embed="rId2"/>
            <a:stretch>
              <a:fillRect/>
            </a:stretch>
          </p:blipFill>
          <p:spPr>
            <a:xfrm>
              <a:off x="796619" y="2040757"/>
              <a:ext cx="393192" cy="393192"/>
            </a:xfrm>
            <a:prstGeom prst="rect">
              <a:avLst/>
            </a:prstGeom>
          </p:spPr>
        </p:pic>
        <p:sp>
          <p:nvSpPr>
            <p:cNvPr id="73" name="syn"/>
            <p:cNvSpPr/>
            <p:nvPr/>
          </p:nvSpPr>
          <p:spPr>
            <a:xfrm>
              <a:off x="1187031" y="2284445"/>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74" name="Rounded Rectangle 73"/>
            <p:cNvSpPr/>
            <p:nvPr/>
          </p:nvSpPr>
          <p:spPr>
            <a:xfrm rot="16200000">
              <a:off x="1108901" y="2723618"/>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sp>
          <p:nvSpPr>
            <p:cNvPr id="76" name="Rounded Rectangle 75"/>
            <p:cNvSpPr/>
            <p:nvPr/>
          </p:nvSpPr>
          <p:spPr>
            <a:xfrm rot="16200000">
              <a:off x="1337501" y="2723618"/>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sp>
          <p:nvSpPr>
            <p:cNvPr id="77" name="help_syn">
              <a:hlinkClick r:id="rId3" action="ppaction://hlinksldjump"/>
            </p:cNvPr>
            <p:cNvSpPr>
              <a:spLocks/>
            </p:cNvSpPr>
            <p:nvPr/>
          </p:nvSpPr>
          <p:spPr>
            <a:xfrm>
              <a:off x="1832216" y="2039346"/>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7" name="Group 6"/>
          <p:cNvGrpSpPr/>
          <p:nvPr/>
        </p:nvGrpSpPr>
        <p:grpSpPr>
          <a:xfrm>
            <a:off x="2626450" y="3533305"/>
            <a:ext cx="1290593" cy="1090449"/>
            <a:chOff x="666858" y="1482801"/>
            <a:chExt cx="1290593" cy="1090449"/>
          </a:xfrm>
        </p:grpSpPr>
        <p:sp>
          <p:nvSpPr>
            <p:cNvPr id="56"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57" name="Picture 56"/>
            <p:cNvPicPr>
              <a:picLocks noChangeAspect="1"/>
            </p:cNvPicPr>
            <p:nvPr/>
          </p:nvPicPr>
          <p:blipFill>
            <a:blip r:embed="rId2"/>
            <a:stretch>
              <a:fillRect/>
            </a:stretch>
          </p:blipFill>
          <p:spPr>
            <a:xfrm>
              <a:off x="683686" y="1528852"/>
              <a:ext cx="393192" cy="393192"/>
            </a:xfrm>
            <a:prstGeom prst="rect">
              <a:avLst/>
            </a:prstGeom>
          </p:spPr>
        </p:pic>
        <p:sp>
          <p:nvSpPr>
            <p:cNvPr id="58"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59" name="Rounded Rectangle 58"/>
            <p:cNvSpPr/>
            <p:nvPr/>
          </p:nvSpPr>
          <p:spPr>
            <a:xfrm rot="16200000">
              <a:off x="995968" y="2211713"/>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grpSp>
      <p:grpSp>
        <p:nvGrpSpPr>
          <p:cNvPr id="61" name="Group 60"/>
          <p:cNvGrpSpPr/>
          <p:nvPr/>
        </p:nvGrpSpPr>
        <p:grpSpPr>
          <a:xfrm>
            <a:off x="4069443" y="3533305"/>
            <a:ext cx="1290593" cy="1090449"/>
            <a:chOff x="666858" y="1482801"/>
            <a:chExt cx="1290593" cy="1090449"/>
          </a:xfrm>
        </p:grpSpPr>
        <p:sp>
          <p:nvSpPr>
            <p:cNvPr id="62"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64" name="Picture 63"/>
            <p:cNvPicPr>
              <a:picLocks noChangeAspect="1"/>
            </p:cNvPicPr>
            <p:nvPr/>
          </p:nvPicPr>
          <p:blipFill>
            <a:blip r:embed="rId2"/>
            <a:stretch>
              <a:fillRect/>
            </a:stretch>
          </p:blipFill>
          <p:spPr>
            <a:xfrm>
              <a:off x="683686" y="1528852"/>
              <a:ext cx="393192" cy="393192"/>
            </a:xfrm>
            <a:prstGeom prst="rect">
              <a:avLst/>
            </a:prstGeom>
          </p:spPr>
        </p:pic>
        <p:sp>
          <p:nvSpPr>
            <p:cNvPr id="66"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68" name="Rounded Rectangle 67"/>
            <p:cNvSpPr/>
            <p:nvPr/>
          </p:nvSpPr>
          <p:spPr>
            <a:xfrm rot="16200000">
              <a:off x="995968" y="2211713"/>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grpSp>
      <p:sp>
        <p:nvSpPr>
          <p:cNvPr id="135" name="syn"/>
          <p:cNvSpPr/>
          <p:nvPr/>
        </p:nvSpPr>
        <p:spPr>
          <a:xfrm>
            <a:off x="3061302" y="1507551"/>
            <a:ext cx="1610345" cy="53333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Management Server</a:t>
            </a:r>
          </a:p>
        </p:txBody>
      </p:sp>
      <p:sp>
        <p:nvSpPr>
          <p:cNvPr id="3" name="Title 2"/>
          <p:cNvSpPr>
            <a:spLocks noGrp="1"/>
          </p:cNvSpPr>
          <p:nvPr>
            <p:ph type="title"/>
          </p:nvPr>
        </p:nvSpPr>
        <p:spPr/>
        <p:txBody>
          <a:bodyPr/>
          <a:lstStyle/>
          <a:p>
            <a:pPr algn="l"/>
            <a:r>
              <a:rPr lang="en-US" dirty="0"/>
              <a:t>Infrastructure Management</a:t>
            </a:r>
          </a:p>
        </p:txBody>
      </p:sp>
      <p:sp>
        <p:nvSpPr>
          <p:cNvPr id="21" name="TextBox 20"/>
          <p:cNvSpPr txBox="1"/>
          <p:nvPr/>
        </p:nvSpPr>
        <p:spPr>
          <a:xfrm>
            <a:off x="2980181" y="3085155"/>
            <a:ext cx="658641" cy="338554"/>
          </a:xfrm>
          <a:prstGeom prst="rect">
            <a:avLst/>
          </a:prstGeom>
          <a:solidFill>
            <a:schemeClr val="bg1"/>
          </a:solidFill>
        </p:spPr>
        <p:txBody>
          <a:bodyPr wrap="square" rtlCol="0">
            <a:spAutoFit/>
          </a:bodyPr>
          <a:lstStyle/>
          <a:p>
            <a:pPr algn="ctr"/>
            <a:r>
              <a:rPr lang="en-US" sz="800" dirty="0"/>
              <a:t>Data</a:t>
            </a:r>
          </a:p>
          <a:p>
            <a:pPr algn="ctr"/>
            <a:r>
              <a:rPr lang="en-US" sz="800" dirty="0"/>
              <a:t>Events</a:t>
            </a:r>
          </a:p>
        </p:txBody>
      </p:sp>
      <p:sp>
        <p:nvSpPr>
          <p:cNvPr id="83" name="TextBox 82"/>
          <p:cNvSpPr txBox="1"/>
          <p:nvPr/>
        </p:nvSpPr>
        <p:spPr>
          <a:xfrm>
            <a:off x="4027767" y="3085155"/>
            <a:ext cx="593409" cy="338554"/>
          </a:xfrm>
          <a:prstGeom prst="rect">
            <a:avLst/>
          </a:prstGeom>
          <a:solidFill>
            <a:schemeClr val="bg1"/>
          </a:solidFill>
        </p:spPr>
        <p:txBody>
          <a:bodyPr wrap="square" rtlCol="0">
            <a:spAutoFit/>
          </a:bodyPr>
          <a:lstStyle/>
          <a:p>
            <a:pPr algn="ctr"/>
            <a:r>
              <a:rPr lang="en-US" sz="800" dirty="0"/>
              <a:t>Data</a:t>
            </a:r>
          </a:p>
          <a:p>
            <a:pPr algn="ctr"/>
            <a:r>
              <a:rPr lang="en-US" sz="800" dirty="0"/>
              <a:t>Events</a:t>
            </a:r>
          </a:p>
        </p:txBody>
      </p:sp>
      <p:sp>
        <p:nvSpPr>
          <p:cNvPr id="12" name="Rounded Rectangle 11"/>
          <p:cNvSpPr/>
          <p:nvPr/>
        </p:nvSpPr>
        <p:spPr>
          <a:xfrm>
            <a:off x="2930769" y="1433591"/>
            <a:ext cx="2285033" cy="716334"/>
          </a:xfrm>
          <a:prstGeom prst="roundRect">
            <a:avLst>
              <a:gd name="adj" fmla="val 3575"/>
            </a:avLst>
          </a:prstGeom>
          <a:noFill/>
          <a:ln>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4651538" y="1843402"/>
            <a:ext cx="619200" cy="307777"/>
          </a:xfrm>
          <a:prstGeom prst="rect">
            <a:avLst/>
          </a:prstGeom>
          <a:noFill/>
        </p:spPr>
        <p:txBody>
          <a:bodyPr wrap="square" rtlCol="0">
            <a:spAutoFit/>
          </a:bodyPr>
          <a:lstStyle/>
          <a:p>
            <a:r>
              <a:rPr lang="en-US" sz="700" dirty="0"/>
              <a:t>Sybase / Oracle</a:t>
            </a:r>
          </a:p>
        </p:txBody>
      </p:sp>
      <p:cxnSp>
        <p:nvCxnSpPr>
          <p:cNvPr id="4" name="Straight Arrow Connector 3"/>
          <p:cNvCxnSpPr>
            <a:stCxn id="70" idx="0"/>
          </p:cNvCxnSpPr>
          <p:nvPr/>
        </p:nvCxnSpPr>
        <p:spPr>
          <a:xfrm flipV="1">
            <a:off x="1717515" y="2756792"/>
            <a:ext cx="2408660" cy="777068"/>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56" idx="0"/>
          </p:cNvCxnSpPr>
          <p:nvPr/>
        </p:nvCxnSpPr>
        <p:spPr>
          <a:xfrm flipV="1">
            <a:off x="3271747" y="2756792"/>
            <a:ext cx="854428" cy="776513"/>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62" idx="0"/>
          </p:cNvCxnSpPr>
          <p:nvPr/>
        </p:nvCxnSpPr>
        <p:spPr>
          <a:xfrm flipH="1" flipV="1">
            <a:off x="4126175" y="2756792"/>
            <a:ext cx="588565" cy="776513"/>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5406755" y="3722857"/>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Monitoring</a:t>
            </a:r>
          </a:p>
        </p:txBody>
      </p:sp>
      <p:cxnSp>
        <p:nvCxnSpPr>
          <p:cNvPr id="18" name="Straight Arrow Connector 17"/>
          <p:cNvCxnSpPr>
            <a:endCxn id="12" idx="2"/>
          </p:cNvCxnSpPr>
          <p:nvPr/>
        </p:nvCxnSpPr>
        <p:spPr>
          <a:xfrm flipV="1">
            <a:off x="4073286" y="2149925"/>
            <a:ext cx="0" cy="207500"/>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62" idx="3"/>
            <a:endCxn id="127" idx="1"/>
          </p:cNvCxnSpPr>
          <p:nvPr/>
        </p:nvCxnSpPr>
        <p:spPr>
          <a:xfrm>
            <a:off x="5360036" y="4078530"/>
            <a:ext cx="915442" cy="986"/>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stCxn id="12" idx="0"/>
            <a:endCxn id="138" idx="2"/>
          </p:cNvCxnSpPr>
          <p:nvPr/>
        </p:nvCxnSpPr>
        <p:spPr>
          <a:xfrm flipH="1" flipV="1">
            <a:off x="4073285" y="1267710"/>
            <a:ext cx="1" cy="16588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pic>
        <p:nvPicPr>
          <p:cNvPr id="65" name="Picture 64"/>
          <p:cNvPicPr>
            <a:picLocks noChangeAspect="1"/>
          </p:cNvPicPr>
          <p:nvPr/>
        </p:nvPicPr>
        <p:blipFill>
          <a:blip r:embed="rId4"/>
          <a:stretch>
            <a:fillRect/>
          </a:stretch>
        </p:blipFill>
        <p:spPr>
          <a:xfrm>
            <a:off x="4711874" y="1482801"/>
            <a:ext cx="393192" cy="393192"/>
          </a:xfrm>
          <a:prstGeom prst="rect">
            <a:avLst/>
          </a:prstGeom>
        </p:spPr>
      </p:pic>
      <p:sp>
        <p:nvSpPr>
          <p:cNvPr id="67" name="Rounded Rectangle 66"/>
          <p:cNvSpPr/>
          <p:nvPr/>
        </p:nvSpPr>
        <p:spPr>
          <a:xfrm>
            <a:off x="3166667" y="23316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10" name="Group 9"/>
          <p:cNvGrpSpPr/>
          <p:nvPr/>
        </p:nvGrpSpPr>
        <p:grpSpPr>
          <a:xfrm>
            <a:off x="6275478" y="3635407"/>
            <a:ext cx="716635" cy="888217"/>
            <a:chOff x="6275478" y="3732016"/>
            <a:chExt cx="716635" cy="888217"/>
          </a:xfrm>
        </p:grpSpPr>
        <p:sp>
          <p:nvSpPr>
            <p:cNvPr id="127"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31" name="Picture 130"/>
            <p:cNvPicPr>
              <a:picLocks noChangeAspect="1"/>
            </p:cNvPicPr>
            <p:nvPr/>
          </p:nvPicPr>
          <p:blipFill>
            <a:blip r:embed="rId5"/>
            <a:stretch>
              <a:fillRect/>
            </a:stretch>
          </p:blipFill>
          <p:spPr>
            <a:xfrm>
              <a:off x="6437199" y="4031165"/>
              <a:ext cx="393192" cy="393192"/>
            </a:xfrm>
            <a:prstGeom prst="rect">
              <a:avLst/>
            </a:prstGeom>
          </p:spPr>
        </p:pic>
      </p:grpSp>
      <p:sp>
        <p:nvSpPr>
          <p:cNvPr id="132" name="Rounded Rectangle 131"/>
          <p:cNvSpPr/>
          <p:nvPr/>
        </p:nvSpPr>
        <p:spPr>
          <a:xfrm>
            <a:off x="3319067" y="24840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3" name="Rounded Rectangle 132"/>
          <p:cNvSpPr/>
          <p:nvPr/>
        </p:nvSpPr>
        <p:spPr>
          <a:xfrm>
            <a:off x="3471467" y="26364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Integration Service</a:t>
            </a:r>
          </a:p>
        </p:txBody>
      </p:sp>
      <p:sp>
        <p:nvSpPr>
          <p:cNvPr id="134" name="help_syn">
            <a:hlinkClick r:id="rId6" action="ppaction://hlinksldjump"/>
          </p:cNvPr>
          <p:cNvSpPr>
            <a:spLocks/>
          </p:cNvSpPr>
          <p:nvPr/>
        </p:nvSpPr>
        <p:spPr>
          <a:xfrm>
            <a:off x="3251754" y="2389619"/>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36" name="help_syn">
            <a:hlinkClick r:id="rId7" action="ppaction://hlinksldjump"/>
          </p:cNvPr>
          <p:cNvSpPr>
            <a:spLocks/>
          </p:cNvSpPr>
          <p:nvPr/>
        </p:nvSpPr>
        <p:spPr>
          <a:xfrm>
            <a:off x="3099966" y="1574746"/>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38" name="tsps">
            <a:hlinkClick r:id="rId8" action="ppaction://hlinksldjump"/>
          </p:cNvPr>
          <p:cNvSpPr/>
          <p:nvPr/>
        </p:nvSpPr>
        <p:spPr>
          <a:xfrm>
            <a:off x="3310140" y="7667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grpSp>
        <p:nvGrpSpPr>
          <p:cNvPr id="140" name="Group 139"/>
          <p:cNvGrpSpPr/>
          <p:nvPr/>
        </p:nvGrpSpPr>
        <p:grpSpPr>
          <a:xfrm>
            <a:off x="6689110" y="77360"/>
            <a:ext cx="2373928" cy="977534"/>
            <a:chOff x="2688610" y="2896760"/>
            <a:chExt cx="2373928" cy="977534"/>
          </a:xfrm>
        </p:grpSpPr>
        <p:sp>
          <p:nvSpPr>
            <p:cNvPr id="141" name="Rounded Rectangle 14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2" name="Straight Connector 141"/>
            <p:cNvCxnSpPr>
              <a:stCxn id="150" idx="2"/>
              <a:endCxn id="149"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a:stCxn id="150" idx="2"/>
              <a:endCxn id="148"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50" idx="2"/>
              <a:endCxn id="147"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50" idx="2"/>
              <a:endCxn id="146"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46" name="tsim">
              <a:hlinkClick r:id="rId9" action="ppaction://hlinksldjump"/>
            </p:cNvPr>
            <p:cNvSpPr/>
            <p:nvPr/>
          </p:nvSpPr>
          <p:spPr>
            <a:xfrm>
              <a:off x="4497218" y="3315573"/>
              <a:ext cx="523859" cy="27219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47" name="itda">
              <a:hlinkClick r:id="rId10"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48" name="tsavm">
              <a:hlinkClick r:id="rId11"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9" name="euem">
              <a:hlinkClick r:id="rId12"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50" name="tsps">
              <a:hlinkClick r:id="rId8"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51" name="syn">
              <a:hlinkClick r:id="rId13"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Tree>
    <p:extLst>
      <p:ext uri="{BB962C8B-B14F-4D97-AF65-F5344CB8AC3E}">
        <p14:creationId xmlns:p14="http://schemas.microsoft.com/office/powerpoint/2010/main" val="22473712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8" name="Group 137"/>
          <p:cNvGrpSpPr/>
          <p:nvPr/>
        </p:nvGrpSpPr>
        <p:grpSpPr>
          <a:xfrm>
            <a:off x="1072218" y="3533860"/>
            <a:ext cx="1290593" cy="1090449"/>
            <a:chOff x="779791" y="1994706"/>
            <a:chExt cx="1290593" cy="1090449"/>
          </a:xfrm>
        </p:grpSpPr>
        <p:sp>
          <p:nvSpPr>
            <p:cNvPr id="139" name="syn"/>
            <p:cNvSpPr/>
            <p:nvPr/>
          </p:nvSpPr>
          <p:spPr>
            <a:xfrm>
              <a:off x="779791" y="1994706"/>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40" name="Picture 139"/>
            <p:cNvPicPr>
              <a:picLocks noChangeAspect="1"/>
            </p:cNvPicPr>
            <p:nvPr/>
          </p:nvPicPr>
          <p:blipFill>
            <a:blip r:embed="rId2"/>
            <a:stretch>
              <a:fillRect/>
            </a:stretch>
          </p:blipFill>
          <p:spPr>
            <a:xfrm>
              <a:off x="796619" y="2040757"/>
              <a:ext cx="393192" cy="393192"/>
            </a:xfrm>
            <a:prstGeom prst="rect">
              <a:avLst/>
            </a:prstGeom>
          </p:spPr>
        </p:pic>
        <p:sp>
          <p:nvSpPr>
            <p:cNvPr id="141" name="syn"/>
            <p:cNvSpPr/>
            <p:nvPr/>
          </p:nvSpPr>
          <p:spPr>
            <a:xfrm>
              <a:off x="1187031" y="2284445"/>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142" name="Rounded Rectangle 141"/>
            <p:cNvSpPr/>
            <p:nvPr/>
          </p:nvSpPr>
          <p:spPr>
            <a:xfrm rot="16200000">
              <a:off x="1108901" y="2723618"/>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sp>
          <p:nvSpPr>
            <p:cNvPr id="143" name="Rounded Rectangle 142"/>
            <p:cNvSpPr/>
            <p:nvPr/>
          </p:nvSpPr>
          <p:spPr>
            <a:xfrm rot="16200000">
              <a:off x="1337501" y="2723618"/>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sp>
          <p:nvSpPr>
            <p:cNvPr id="144" name="help_syn">
              <a:hlinkClick r:id="rId3" action="ppaction://hlinksldjump"/>
            </p:cNvPr>
            <p:cNvSpPr>
              <a:spLocks/>
            </p:cNvSpPr>
            <p:nvPr/>
          </p:nvSpPr>
          <p:spPr>
            <a:xfrm>
              <a:off x="1832216" y="2039346"/>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145" name="Group 144"/>
          <p:cNvGrpSpPr/>
          <p:nvPr/>
        </p:nvGrpSpPr>
        <p:grpSpPr>
          <a:xfrm>
            <a:off x="2626450" y="3533305"/>
            <a:ext cx="1290593" cy="1090449"/>
            <a:chOff x="666858" y="1482801"/>
            <a:chExt cx="1290593" cy="1090449"/>
          </a:xfrm>
        </p:grpSpPr>
        <p:sp>
          <p:nvSpPr>
            <p:cNvPr id="146"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47" name="Picture 146"/>
            <p:cNvPicPr>
              <a:picLocks noChangeAspect="1"/>
            </p:cNvPicPr>
            <p:nvPr/>
          </p:nvPicPr>
          <p:blipFill>
            <a:blip r:embed="rId2"/>
            <a:stretch>
              <a:fillRect/>
            </a:stretch>
          </p:blipFill>
          <p:spPr>
            <a:xfrm>
              <a:off x="683686" y="1528852"/>
              <a:ext cx="393192" cy="393192"/>
            </a:xfrm>
            <a:prstGeom prst="rect">
              <a:avLst/>
            </a:prstGeom>
          </p:spPr>
        </p:pic>
        <p:sp>
          <p:nvSpPr>
            <p:cNvPr id="173"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174" name="Rounded Rectangle 173"/>
            <p:cNvSpPr/>
            <p:nvPr/>
          </p:nvSpPr>
          <p:spPr>
            <a:xfrm rot="16200000">
              <a:off x="995968" y="2211713"/>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grpSp>
      <p:grpSp>
        <p:nvGrpSpPr>
          <p:cNvPr id="175" name="Group 174"/>
          <p:cNvGrpSpPr/>
          <p:nvPr/>
        </p:nvGrpSpPr>
        <p:grpSpPr>
          <a:xfrm>
            <a:off x="4069443" y="3533305"/>
            <a:ext cx="1290593" cy="1090449"/>
            <a:chOff x="666858" y="1482801"/>
            <a:chExt cx="1290593" cy="1090449"/>
          </a:xfrm>
        </p:grpSpPr>
        <p:sp>
          <p:nvSpPr>
            <p:cNvPr id="176"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77" name="Picture 176"/>
            <p:cNvPicPr>
              <a:picLocks noChangeAspect="1"/>
            </p:cNvPicPr>
            <p:nvPr/>
          </p:nvPicPr>
          <p:blipFill>
            <a:blip r:embed="rId2"/>
            <a:stretch>
              <a:fillRect/>
            </a:stretch>
          </p:blipFill>
          <p:spPr>
            <a:xfrm>
              <a:off x="683686" y="1528852"/>
              <a:ext cx="393192" cy="393192"/>
            </a:xfrm>
            <a:prstGeom prst="rect">
              <a:avLst/>
            </a:prstGeom>
          </p:spPr>
        </p:pic>
        <p:sp>
          <p:nvSpPr>
            <p:cNvPr id="178"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179" name="Rounded Rectangle 178"/>
            <p:cNvSpPr/>
            <p:nvPr/>
          </p:nvSpPr>
          <p:spPr>
            <a:xfrm rot="16200000">
              <a:off x="995968" y="2211713"/>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grpSp>
      <p:sp>
        <p:nvSpPr>
          <p:cNvPr id="180" name="syn"/>
          <p:cNvSpPr/>
          <p:nvPr/>
        </p:nvSpPr>
        <p:spPr>
          <a:xfrm>
            <a:off x="3061302" y="1507551"/>
            <a:ext cx="1610345" cy="53333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Management Server</a:t>
            </a:r>
          </a:p>
        </p:txBody>
      </p:sp>
      <p:sp>
        <p:nvSpPr>
          <p:cNvPr id="181" name="Title 2"/>
          <p:cNvSpPr>
            <a:spLocks noGrp="1"/>
          </p:cNvSpPr>
          <p:nvPr>
            <p:ph type="title"/>
          </p:nvPr>
        </p:nvSpPr>
        <p:spPr>
          <a:xfrm>
            <a:off x="457200" y="205979"/>
            <a:ext cx="8229600" cy="661854"/>
          </a:xfrm>
        </p:spPr>
        <p:txBody>
          <a:bodyPr/>
          <a:lstStyle/>
          <a:p>
            <a:pPr algn="l"/>
            <a:r>
              <a:rPr lang="en-US" dirty="0"/>
              <a:t>Infrastructure Management</a:t>
            </a:r>
          </a:p>
        </p:txBody>
      </p:sp>
      <p:sp>
        <p:nvSpPr>
          <p:cNvPr id="182" name="TextBox 181"/>
          <p:cNvSpPr txBox="1"/>
          <p:nvPr/>
        </p:nvSpPr>
        <p:spPr>
          <a:xfrm>
            <a:off x="2980181" y="3085155"/>
            <a:ext cx="658641" cy="338554"/>
          </a:xfrm>
          <a:prstGeom prst="rect">
            <a:avLst/>
          </a:prstGeom>
          <a:solidFill>
            <a:schemeClr val="bg1"/>
          </a:solidFill>
        </p:spPr>
        <p:txBody>
          <a:bodyPr wrap="square" rtlCol="0">
            <a:spAutoFit/>
          </a:bodyPr>
          <a:lstStyle/>
          <a:p>
            <a:pPr algn="ctr"/>
            <a:r>
              <a:rPr lang="en-US" sz="800" dirty="0"/>
              <a:t>Data</a:t>
            </a:r>
          </a:p>
          <a:p>
            <a:pPr algn="ctr"/>
            <a:r>
              <a:rPr lang="en-US" sz="800" dirty="0"/>
              <a:t>Events</a:t>
            </a:r>
          </a:p>
        </p:txBody>
      </p:sp>
      <p:sp>
        <p:nvSpPr>
          <p:cNvPr id="183" name="TextBox 182"/>
          <p:cNvSpPr txBox="1"/>
          <p:nvPr/>
        </p:nvSpPr>
        <p:spPr>
          <a:xfrm>
            <a:off x="4027767" y="3085155"/>
            <a:ext cx="593409" cy="338554"/>
          </a:xfrm>
          <a:prstGeom prst="rect">
            <a:avLst/>
          </a:prstGeom>
          <a:solidFill>
            <a:schemeClr val="bg1"/>
          </a:solidFill>
        </p:spPr>
        <p:txBody>
          <a:bodyPr wrap="square" rtlCol="0">
            <a:spAutoFit/>
          </a:bodyPr>
          <a:lstStyle/>
          <a:p>
            <a:pPr algn="ctr"/>
            <a:r>
              <a:rPr lang="en-US" sz="800" dirty="0"/>
              <a:t>Data</a:t>
            </a:r>
          </a:p>
          <a:p>
            <a:pPr algn="ctr"/>
            <a:r>
              <a:rPr lang="en-US" sz="800" dirty="0"/>
              <a:t>Events</a:t>
            </a:r>
          </a:p>
        </p:txBody>
      </p:sp>
      <p:sp>
        <p:nvSpPr>
          <p:cNvPr id="184" name="Rounded Rectangle 183"/>
          <p:cNvSpPr/>
          <p:nvPr/>
        </p:nvSpPr>
        <p:spPr>
          <a:xfrm>
            <a:off x="2930769" y="1433591"/>
            <a:ext cx="2285033" cy="716334"/>
          </a:xfrm>
          <a:prstGeom prst="roundRect">
            <a:avLst>
              <a:gd name="adj" fmla="val 3575"/>
            </a:avLst>
          </a:prstGeom>
          <a:noFill/>
          <a:ln>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TextBox 184"/>
          <p:cNvSpPr txBox="1"/>
          <p:nvPr/>
        </p:nvSpPr>
        <p:spPr>
          <a:xfrm>
            <a:off x="4651538" y="1843402"/>
            <a:ext cx="619200" cy="307777"/>
          </a:xfrm>
          <a:prstGeom prst="rect">
            <a:avLst/>
          </a:prstGeom>
          <a:noFill/>
        </p:spPr>
        <p:txBody>
          <a:bodyPr wrap="square" rtlCol="0">
            <a:spAutoFit/>
          </a:bodyPr>
          <a:lstStyle/>
          <a:p>
            <a:r>
              <a:rPr lang="en-US" sz="700" dirty="0"/>
              <a:t>Sybase / Oracle</a:t>
            </a:r>
          </a:p>
        </p:txBody>
      </p:sp>
      <p:cxnSp>
        <p:nvCxnSpPr>
          <p:cNvPr id="186" name="Straight Arrow Connector 185"/>
          <p:cNvCxnSpPr>
            <a:stCxn id="139" idx="0"/>
          </p:cNvCxnSpPr>
          <p:nvPr/>
        </p:nvCxnSpPr>
        <p:spPr>
          <a:xfrm flipV="1">
            <a:off x="1717515" y="2756792"/>
            <a:ext cx="2408660" cy="777068"/>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7" name="Straight Arrow Connector 186"/>
          <p:cNvCxnSpPr>
            <a:stCxn id="146" idx="0"/>
          </p:cNvCxnSpPr>
          <p:nvPr/>
        </p:nvCxnSpPr>
        <p:spPr>
          <a:xfrm flipV="1">
            <a:off x="3271747" y="2756792"/>
            <a:ext cx="854428" cy="776513"/>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88" name="Straight Arrow Connector 187"/>
          <p:cNvCxnSpPr>
            <a:stCxn id="176" idx="0"/>
          </p:cNvCxnSpPr>
          <p:nvPr/>
        </p:nvCxnSpPr>
        <p:spPr>
          <a:xfrm flipH="1" flipV="1">
            <a:off x="4126175" y="2756792"/>
            <a:ext cx="588565" cy="776513"/>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sp>
        <p:nvSpPr>
          <p:cNvPr id="189" name="TextBox 188"/>
          <p:cNvSpPr txBox="1"/>
          <p:nvPr/>
        </p:nvSpPr>
        <p:spPr>
          <a:xfrm>
            <a:off x="5406755" y="3722857"/>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Monitoring</a:t>
            </a:r>
          </a:p>
        </p:txBody>
      </p:sp>
      <p:cxnSp>
        <p:nvCxnSpPr>
          <p:cNvPr id="190" name="Straight Arrow Connector 189"/>
          <p:cNvCxnSpPr>
            <a:endCxn id="184" idx="2"/>
          </p:cNvCxnSpPr>
          <p:nvPr/>
        </p:nvCxnSpPr>
        <p:spPr>
          <a:xfrm flipV="1">
            <a:off x="4073286" y="2149925"/>
            <a:ext cx="0" cy="207500"/>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91" name="Straight Arrow Connector 190"/>
          <p:cNvCxnSpPr>
            <a:stCxn id="176" idx="3"/>
            <a:endCxn id="196" idx="1"/>
          </p:cNvCxnSpPr>
          <p:nvPr/>
        </p:nvCxnSpPr>
        <p:spPr>
          <a:xfrm>
            <a:off x="5360036" y="4078530"/>
            <a:ext cx="915442" cy="986"/>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a:stCxn id="184" idx="0"/>
            <a:endCxn id="202" idx="2"/>
          </p:cNvCxnSpPr>
          <p:nvPr/>
        </p:nvCxnSpPr>
        <p:spPr>
          <a:xfrm flipH="1" flipV="1">
            <a:off x="4073285" y="1267710"/>
            <a:ext cx="1" cy="16588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pic>
        <p:nvPicPr>
          <p:cNvPr id="193" name="Picture 192"/>
          <p:cNvPicPr>
            <a:picLocks noChangeAspect="1"/>
          </p:cNvPicPr>
          <p:nvPr/>
        </p:nvPicPr>
        <p:blipFill>
          <a:blip r:embed="rId4"/>
          <a:stretch>
            <a:fillRect/>
          </a:stretch>
        </p:blipFill>
        <p:spPr>
          <a:xfrm>
            <a:off x="4711874" y="1482801"/>
            <a:ext cx="393192" cy="393192"/>
          </a:xfrm>
          <a:prstGeom prst="rect">
            <a:avLst/>
          </a:prstGeom>
        </p:spPr>
      </p:pic>
      <p:sp>
        <p:nvSpPr>
          <p:cNvPr id="194" name="Rounded Rectangle 193"/>
          <p:cNvSpPr/>
          <p:nvPr/>
        </p:nvSpPr>
        <p:spPr>
          <a:xfrm>
            <a:off x="3166667" y="23316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195" name="Group 194"/>
          <p:cNvGrpSpPr/>
          <p:nvPr/>
        </p:nvGrpSpPr>
        <p:grpSpPr>
          <a:xfrm>
            <a:off x="6275478" y="3635407"/>
            <a:ext cx="716635" cy="888217"/>
            <a:chOff x="6275478" y="3732016"/>
            <a:chExt cx="716635" cy="888217"/>
          </a:xfrm>
        </p:grpSpPr>
        <p:sp>
          <p:nvSpPr>
            <p:cNvPr id="196"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97" name="Picture 196"/>
            <p:cNvPicPr>
              <a:picLocks noChangeAspect="1"/>
            </p:cNvPicPr>
            <p:nvPr/>
          </p:nvPicPr>
          <p:blipFill>
            <a:blip r:embed="rId5"/>
            <a:stretch>
              <a:fillRect/>
            </a:stretch>
          </p:blipFill>
          <p:spPr>
            <a:xfrm>
              <a:off x="6437199" y="4031165"/>
              <a:ext cx="393192" cy="393192"/>
            </a:xfrm>
            <a:prstGeom prst="rect">
              <a:avLst/>
            </a:prstGeom>
          </p:spPr>
        </p:pic>
      </p:grpSp>
      <p:sp>
        <p:nvSpPr>
          <p:cNvPr id="198" name="Rounded Rectangle 197"/>
          <p:cNvSpPr/>
          <p:nvPr/>
        </p:nvSpPr>
        <p:spPr>
          <a:xfrm>
            <a:off x="3319067" y="24840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99" name="Rounded Rectangle 198"/>
          <p:cNvSpPr/>
          <p:nvPr/>
        </p:nvSpPr>
        <p:spPr>
          <a:xfrm>
            <a:off x="3471467" y="26364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Integration Service</a:t>
            </a:r>
          </a:p>
        </p:txBody>
      </p:sp>
      <p:sp>
        <p:nvSpPr>
          <p:cNvPr id="200" name="help_syn">
            <a:hlinkClick r:id="rId6" action="ppaction://hlinksldjump"/>
          </p:cNvPr>
          <p:cNvSpPr>
            <a:spLocks/>
          </p:cNvSpPr>
          <p:nvPr/>
        </p:nvSpPr>
        <p:spPr>
          <a:xfrm>
            <a:off x="3251754" y="2389619"/>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201" name="help_syn">
            <a:hlinkClick r:id="rId7" action="ppaction://hlinksldjump"/>
          </p:cNvPr>
          <p:cNvSpPr>
            <a:spLocks/>
          </p:cNvSpPr>
          <p:nvPr/>
        </p:nvSpPr>
        <p:spPr>
          <a:xfrm>
            <a:off x="3099966" y="1574746"/>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202" name="tsps">
            <a:hlinkClick r:id="rId8" action="ppaction://hlinksldjump"/>
          </p:cNvPr>
          <p:cNvSpPr/>
          <p:nvPr/>
        </p:nvSpPr>
        <p:spPr>
          <a:xfrm>
            <a:off x="3310140" y="7667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grpSp>
        <p:nvGrpSpPr>
          <p:cNvPr id="203" name="Group 202"/>
          <p:cNvGrpSpPr/>
          <p:nvPr/>
        </p:nvGrpSpPr>
        <p:grpSpPr>
          <a:xfrm>
            <a:off x="6689110" y="77360"/>
            <a:ext cx="2373928" cy="977534"/>
            <a:chOff x="2688610" y="2896760"/>
            <a:chExt cx="2373928" cy="977534"/>
          </a:xfrm>
        </p:grpSpPr>
        <p:sp>
          <p:nvSpPr>
            <p:cNvPr id="204" name="Rounded Rectangle 203"/>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205" name="Straight Connector 204"/>
            <p:cNvCxnSpPr>
              <a:stCxn id="213" idx="2"/>
              <a:endCxn id="212"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206" name="Straight Connector 205"/>
            <p:cNvCxnSpPr>
              <a:stCxn id="213" idx="2"/>
              <a:endCxn id="211"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207" name="Straight Connector 206"/>
            <p:cNvCxnSpPr>
              <a:stCxn id="213" idx="2"/>
              <a:endCxn id="210"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208" name="Straight Connector 207"/>
            <p:cNvCxnSpPr>
              <a:stCxn id="213" idx="2"/>
              <a:endCxn id="209"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209" name="tsim">
              <a:hlinkClick r:id="rId7" action="ppaction://hlinksldjump"/>
            </p:cNvPr>
            <p:cNvSpPr/>
            <p:nvPr/>
          </p:nvSpPr>
          <p:spPr>
            <a:xfrm>
              <a:off x="4497218" y="3315573"/>
              <a:ext cx="523859" cy="27219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210"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211"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212" name="euem">
              <a:hlinkClick r:id="rId11"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213" name="tsps">
              <a:hlinkClick r:id="rId8"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214" name="syn">
              <a:hlinkClick r:id="rId12"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57" name="Rounded Rectangular Callout 56"/>
          <p:cNvSpPr/>
          <p:nvPr/>
        </p:nvSpPr>
        <p:spPr>
          <a:xfrm>
            <a:off x="6063919" y="1228521"/>
            <a:ext cx="2724974" cy="1729308"/>
          </a:xfrm>
          <a:prstGeom prst="wedgeRoundRectCallout">
            <a:avLst>
              <a:gd name="adj1" fmla="val -155762"/>
              <a:gd name="adj2" fmla="val -30309"/>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The Infrastructure Management Server collects events and data information, and processes events and data using a powerful analytics engine and additional event processing instructions stored in its database. </a:t>
            </a:r>
          </a:p>
        </p:txBody>
      </p:sp>
    </p:spTree>
    <p:extLst>
      <p:ext uri="{BB962C8B-B14F-4D97-AF65-F5344CB8AC3E}">
        <p14:creationId xmlns:p14="http://schemas.microsoft.com/office/powerpoint/2010/main" val="17129192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57"/>
          <p:cNvGrpSpPr/>
          <p:nvPr/>
        </p:nvGrpSpPr>
        <p:grpSpPr>
          <a:xfrm>
            <a:off x="1072218" y="3533860"/>
            <a:ext cx="1290593" cy="1090449"/>
            <a:chOff x="779791" y="1994706"/>
            <a:chExt cx="1290593" cy="1090449"/>
          </a:xfrm>
        </p:grpSpPr>
        <p:sp>
          <p:nvSpPr>
            <p:cNvPr id="59" name="syn"/>
            <p:cNvSpPr/>
            <p:nvPr/>
          </p:nvSpPr>
          <p:spPr>
            <a:xfrm>
              <a:off x="779791" y="1994706"/>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60" name="Picture 59"/>
            <p:cNvPicPr>
              <a:picLocks noChangeAspect="1"/>
            </p:cNvPicPr>
            <p:nvPr/>
          </p:nvPicPr>
          <p:blipFill>
            <a:blip r:embed="rId2"/>
            <a:stretch>
              <a:fillRect/>
            </a:stretch>
          </p:blipFill>
          <p:spPr>
            <a:xfrm>
              <a:off x="796619" y="2040757"/>
              <a:ext cx="393192" cy="393192"/>
            </a:xfrm>
            <a:prstGeom prst="rect">
              <a:avLst/>
            </a:prstGeom>
          </p:spPr>
        </p:pic>
        <p:sp>
          <p:nvSpPr>
            <p:cNvPr id="61" name="syn"/>
            <p:cNvSpPr/>
            <p:nvPr/>
          </p:nvSpPr>
          <p:spPr>
            <a:xfrm>
              <a:off x="1187031" y="2284445"/>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62" name="Rounded Rectangle 61"/>
            <p:cNvSpPr/>
            <p:nvPr/>
          </p:nvSpPr>
          <p:spPr>
            <a:xfrm rot="16200000">
              <a:off x="1108901" y="2723618"/>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sp>
          <p:nvSpPr>
            <p:cNvPr id="63" name="Rounded Rectangle 62"/>
            <p:cNvSpPr/>
            <p:nvPr/>
          </p:nvSpPr>
          <p:spPr>
            <a:xfrm rot="16200000">
              <a:off x="1337501" y="2723618"/>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sp>
          <p:nvSpPr>
            <p:cNvPr id="69" name="help_syn">
              <a:hlinkClick r:id="rId3" action="ppaction://hlinksldjump"/>
            </p:cNvPr>
            <p:cNvSpPr>
              <a:spLocks/>
            </p:cNvSpPr>
            <p:nvPr/>
          </p:nvSpPr>
          <p:spPr>
            <a:xfrm>
              <a:off x="1832216" y="2039346"/>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71" name="Group 70"/>
          <p:cNvGrpSpPr/>
          <p:nvPr/>
        </p:nvGrpSpPr>
        <p:grpSpPr>
          <a:xfrm>
            <a:off x="2626450" y="3533305"/>
            <a:ext cx="1290593" cy="1090449"/>
            <a:chOff x="666858" y="1482801"/>
            <a:chExt cx="1290593" cy="1090449"/>
          </a:xfrm>
        </p:grpSpPr>
        <p:sp>
          <p:nvSpPr>
            <p:cNvPr id="73"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75" name="Picture 74"/>
            <p:cNvPicPr>
              <a:picLocks noChangeAspect="1"/>
            </p:cNvPicPr>
            <p:nvPr/>
          </p:nvPicPr>
          <p:blipFill>
            <a:blip r:embed="rId2"/>
            <a:stretch>
              <a:fillRect/>
            </a:stretch>
          </p:blipFill>
          <p:spPr>
            <a:xfrm>
              <a:off x="683686" y="1528852"/>
              <a:ext cx="393192" cy="393192"/>
            </a:xfrm>
            <a:prstGeom prst="rect">
              <a:avLst/>
            </a:prstGeom>
          </p:spPr>
        </p:pic>
        <p:sp>
          <p:nvSpPr>
            <p:cNvPr id="77"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78" name="Rounded Rectangle 77"/>
            <p:cNvSpPr/>
            <p:nvPr/>
          </p:nvSpPr>
          <p:spPr>
            <a:xfrm rot="16200000">
              <a:off x="995968" y="2211713"/>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grpSp>
      <p:grpSp>
        <p:nvGrpSpPr>
          <p:cNvPr id="80" name="Group 79"/>
          <p:cNvGrpSpPr/>
          <p:nvPr/>
        </p:nvGrpSpPr>
        <p:grpSpPr>
          <a:xfrm>
            <a:off x="4069443" y="3533305"/>
            <a:ext cx="1290593" cy="1090449"/>
            <a:chOff x="666858" y="1482801"/>
            <a:chExt cx="1290593" cy="1090449"/>
          </a:xfrm>
        </p:grpSpPr>
        <p:sp>
          <p:nvSpPr>
            <p:cNvPr id="81"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2" name="Picture 81"/>
            <p:cNvPicPr>
              <a:picLocks noChangeAspect="1"/>
            </p:cNvPicPr>
            <p:nvPr/>
          </p:nvPicPr>
          <p:blipFill>
            <a:blip r:embed="rId2"/>
            <a:stretch>
              <a:fillRect/>
            </a:stretch>
          </p:blipFill>
          <p:spPr>
            <a:xfrm>
              <a:off x="683686" y="1528852"/>
              <a:ext cx="393192" cy="393192"/>
            </a:xfrm>
            <a:prstGeom prst="rect">
              <a:avLst/>
            </a:prstGeom>
          </p:spPr>
        </p:pic>
        <p:sp>
          <p:nvSpPr>
            <p:cNvPr id="84"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85" name="Rounded Rectangle 84"/>
            <p:cNvSpPr/>
            <p:nvPr/>
          </p:nvSpPr>
          <p:spPr>
            <a:xfrm rot="16200000">
              <a:off x="995968" y="2211713"/>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grpSp>
      <p:sp>
        <p:nvSpPr>
          <p:cNvPr id="86" name="syn"/>
          <p:cNvSpPr/>
          <p:nvPr/>
        </p:nvSpPr>
        <p:spPr>
          <a:xfrm>
            <a:off x="3061302" y="1507551"/>
            <a:ext cx="1610345" cy="53333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Management Server</a:t>
            </a:r>
          </a:p>
        </p:txBody>
      </p:sp>
      <p:sp>
        <p:nvSpPr>
          <p:cNvPr id="87" name="Title 2"/>
          <p:cNvSpPr>
            <a:spLocks noGrp="1"/>
          </p:cNvSpPr>
          <p:nvPr>
            <p:ph type="title"/>
          </p:nvPr>
        </p:nvSpPr>
        <p:spPr>
          <a:xfrm>
            <a:off x="457200" y="205979"/>
            <a:ext cx="8229600" cy="661854"/>
          </a:xfrm>
        </p:spPr>
        <p:txBody>
          <a:bodyPr/>
          <a:lstStyle/>
          <a:p>
            <a:pPr algn="l"/>
            <a:r>
              <a:rPr lang="en-US" dirty="0"/>
              <a:t>Infrastructure Management</a:t>
            </a:r>
          </a:p>
        </p:txBody>
      </p:sp>
      <p:sp>
        <p:nvSpPr>
          <p:cNvPr id="88" name="TextBox 87"/>
          <p:cNvSpPr txBox="1"/>
          <p:nvPr/>
        </p:nvSpPr>
        <p:spPr>
          <a:xfrm>
            <a:off x="2980181" y="3085155"/>
            <a:ext cx="658641" cy="338554"/>
          </a:xfrm>
          <a:prstGeom prst="rect">
            <a:avLst/>
          </a:prstGeom>
          <a:solidFill>
            <a:schemeClr val="bg1"/>
          </a:solidFill>
        </p:spPr>
        <p:txBody>
          <a:bodyPr wrap="square" rtlCol="0">
            <a:spAutoFit/>
          </a:bodyPr>
          <a:lstStyle/>
          <a:p>
            <a:pPr algn="ctr"/>
            <a:r>
              <a:rPr lang="en-US" sz="800" dirty="0"/>
              <a:t>Data</a:t>
            </a:r>
          </a:p>
          <a:p>
            <a:pPr algn="ctr"/>
            <a:r>
              <a:rPr lang="en-US" sz="800" dirty="0"/>
              <a:t>Events</a:t>
            </a:r>
          </a:p>
        </p:txBody>
      </p:sp>
      <p:sp>
        <p:nvSpPr>
          <p:cNvPr id="89" name="TextBox 88"/>
          <p:cNvSpPr txBox="1"/>
          <p:nvPr/>
        </p:nvSpPr>
        <p:spPr>
          <a:xfrm>
            <a:off x="4027767" y="3085155"/>
            <a:ext cx="593409" cy="338554"/>
          </a:xfrm>
          <a:prstGeom prst="rect">
            <a:avLst/>
          </a:prstGeom>
          <a:solidFill>
            <a:schemeClr val="bg1"/>
          </a:solidFill>
        </p:spPr>
        <p:txBody>
          <a:bodyPr wrap="square" rtlCol="0">
            <a:spAutoFit/>
          </a:bodyPr>
          <a:lstStyle/>
          <a:p>
            <a:pPr algn="ctr"/>
            <a:r>
              <a:rPr lang="en-US" sz="800" dirty="0"/>
              <a:t>Data</a:t>
            </a:r>
          </a:p>
          <a:p>
            <a:pPr algn="ctr"/>
            <a:r>
              <a:rPr lang="en-US" sz="800" dirty="0"/>
              <a:t>Events</a:t>
            </a:r>
          </a:p>
        </p:txBody>
      </p:sp>
      <p:sp>
        <p:nvSpPr>
          <p:cNvPr id="90" name="Rounded Rectangle 89"/>
          <p:cNvSpPr/>
          <p:nvPr/>
        </p:nvSpPr>
        <p:spPr>
          <a:xfrm>
            <a:off x="2930769" y="1433591"/>
            <a:ext cx="2285033" cy="716334"/>
          </a:xfrm>
          <a:prstGeom prst="roundRect">
            <a:avLst>
              <a:gd name="adj" fmla="val 3575"/>
            </a:avLst>
          </a:prstGeom>
          <a:noFill/>
          <a:ln>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TextBox 90"/>
          <p:cNvSpPr txBox="1"/>
          <p:nvPr/>
        </p:nvSpPr>
        <p:spPr>
          <a:xfrm>
            <a:off x="4651538" y="1843402"/>
            <a:ext cx="619200" cy="307777"/>
          </a:xfrm>
          <a:prstGeom prst="rect">
            <a:avLst/>
          </a:prstGeom>
          <a:noFill/>
        </p:spPr>
        <p:txBody>
          <a:bodyPr wrap="square" rtlCol="0">
            <a:spAutoFit/>
          </a:bodyPr>
          <a:lstStyle/>
          <a:p>
            <a:r>
              <a:rPr lang="en-US" sz="700" dirty="0"/>
              <a:t>Sybase / Oracle</a:t>
            </a:r>
          </a:p>
        </p:txBody>
      </p:sp>
      <p:cxnSp>
        <p:nvCxnSpPr>
          <p:cNvPr id="92" name="Straight Arrow Connector 91"/>
          <p:cNvCxnSpPr>
            <a:stCxn id="59" idx="0"/>
          </p:cNvCxnSpPr>
          <p:nvPr/>
        </p:nvCxnSpPr>
        <p:spPr>
          <a:xfrm flipV="1">
            <a:off x="1717515" y="2756792"/>
            <a:ext cx="2408660" cy="777068"/>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73" idx="0"/>
          </p:cNvCxnSpPr>
          <p:nvPr/>
        </p:nvCxnSpPr>
        <p:spPr>
          <a:xfrm flipV="1">
            <a:off x="3271747" y="2756792"/>
            <a:ext cx="854428" cy="776513"/>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a:stCxn id="81" idx="0"/>
          </p:cNvCxnSpPr>
          <p:nvPr/>
        </p:nvCxnSpPr>
        <p:spPr>
          <a:xfrm flipH="1" flipV="1">
            <a:off x="4126175" y="2756792"/>
            <a:ext cx="588565" cy="776513"/>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sp>
        <p:nvSpPr>
          <p:cNvPr id="95" name="TextBox 94"/>
          <p:cNvSpPr txBox="1"/>
          <p:nvPr/>
        </p:nvSpPr>
        <p:spPr>
          <a:xfrm>
            <a:off x="5406755" y="3722857"/>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Monitoring</a:t>
            </a:r>
          </a:p>
        </p:txBody>
      </p:sp>
      <p:cxnSp>
        <p:nvCxnSpPr>
          <p:cNvPr id="96" name="Straight Arrow Connector 95"/>
          <p:cNvCxnSpPr>
            <a:endCxn id="90" idx="2"/>
          </p:cNvCxnSpPr>
          <p:nvPr/>
        </p:nvCxnSpPr>
        <p:spPr>
          <a:xfrm flipV="1">
            <a:off x="4073286" y="2149925"/>
            <a:ext cx="0" cy="207500"/>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81" idx="3"/>
            <a:endCxn id="102" idx="1"/>
          </p:cNvCxnSpPr>
          <p:nvPr/>
        </p:nvCxnSpPr>
        <p:spPr>
          <a:xfrm>
            <a:off x="5360036" y="4078530"/>
            <a:ext cx="915442" cy="986"/>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stCxn id="90" idx="0"/>
            <a:endCxn id="109" idx="2"/>
          </p:cNvCxnSpPr>
          <p:nvPr/>
        </p:nvCxnSpPr>
        <p:spPr>
          <a:xfrm flipH="1" flipV="1">
            <a:off x="4073285" y="1267710"/>
            <a:ext cx="1" cy="16588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pic>
        <p:nvPicPr>
          <p:cNvPr id="99" name="Picture 98"/>
          <p:cNvPicPr>
            <a:picLocks noChangeAspect="1"/>
          </p:cNvPicPr>
          <p:nvPr/>
        </p:nvPicPr>
        <p:blipFill>
          <a:blip r:embed="rId4"/>
          <a:stretch>
            <a:fillRect/>
          </a:stretch>
        </p:blipFill>
        <p:spPr>
          <a:xfrm>
            <a:off x="4711874" y="1482801"/>
            <a:ext cx="393192" cy="393192"/>
          </a:xfrm>
          <a:prstGeom prst="rect">
            <a:avLst/>
          </a:prstGeom>
        </p:spPr>
      </p:pic>
      <p:sp>
        <p:nvSpPr>
          <p:cNvPr id="100" name="Rounded Rectangle 99"/>
          <p:cNvSpPr/>
          <p:nvPr/>
        </p:nvSpPr>
        <p:spPr>
          <a:xfrm>
            <a:off x="3166667" y="23316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101" name="Group 100"/>
          <p:cNvGrpSpPr/>
          <p:nvPr/>
        </p:nvGrpSpPr>
        <p:grpSpPr>
          <a:xfrm>
            <a:off x="6275478" y="3635407"/>
            <a:ext cx="716635" cy="888217"/>
            <a:chOff x="6275478" y="3732016"/>
            <a:chExt cx="716635" cy="888217"/>
          </a:xfrm>
        </p:grpSpPr>
        <p:sp>
          <p:nvSpPr>
            <p:cNvPr id="102"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03" name="Picture 102"/>
            <p:cNvPicPr>
              <a:picLocks noChangeAspect="1"/>
            </p:cNvPicPr>
            <p:nvPr/>
          </p:nvPicPr>
          <p:blipFill>
            <a:blip r:embed="rId5"/>
            <a:stretch>
              <a:fillRect/>
            </a:stretch>
          </p:blipFill>
          <p:spPr>
            <a:xfrm>
              <a:off x="6437199" y="4031165"/>
              <a:ext cx="393192" cy="393192"/>
            </a:xfrm>
            <a:prstGeom prst="rect">
              <a:avLst/>
            </a:prstGeom>
          </p:spPr>
        </p:pic>
      </p:grpSp>
      <p:sp>
        <p:nvSpPr>
          <p:cNvPr id="104" name="Rounded Rectangle 103"/>
          <p:cNvSpPr/>
          <p:nvPr/>
        </p:nvSpPr>
        <p:spPr>
          <a:xfrm>
            <a:off x="3319067" y="24840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05" name="Rounded Rectangle 104"/>
          <p:cNvSpPr/>
          <p:nvPr/>
        </p:nvSpPr>
        <p:spPr>
          <a:xfrm>
            <a:off x="3471467" y="26364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Integration Service</a:t>
            </a:r>
          </a:p>
        </p:txBody>
      </p:sp>
      <p:sp>
        <p:nvSpPr>
          <p:cNvPr id="106" name="help_syn">
            <a:hlinkClick r:id="rId6" action="ppaction://hlinksldjump"/>
          </p:cNvPr>
          <p:cNvSpPr>
            <a:spLocks/>
          </p:cNvSpPr>
          <p:nvPr/>
        </p:nvSpPr>
        <p:spPr>
          <a:xfrm>
            <a:off x="3251754" y="2389619"/>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07" name="help_syn">
            <a:hlinkClick r:id="rId7" action="ppaction://hlinksldjump"/>
          </p:cNvPr>
          <p:cNvSpPr>
            <a:spLocks/>
          </p:cNvSpPr>
          <p:nvPr/>
        </p:nvSpPr>
        <p:spPr>
          <a:xfrm>
            <a:off x="3099966" y="1574746"/>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09" name="tsps">
            <a:hlinkClick r:id="rId8" action="ppaction://hlinksldjump"/>
          </p:cNvPr>
          <p:cNvSpPr/>
          <p:nvPr/>
        </p:nvSpPr>
        <p:spPr>
          <a:xfrm>
            <a:off x="3310140" y="7667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grpSp>
        <p:nvGrpSpPr>
          <p:cNvPr id="110" name="Group 109"/>
          <p:cNvGrpSpPr/>
          <p:nvPr/>
        </p:nvGrpSpPr>
        <p:grpSpPr>
          <a:xfrm>
            <a:off x="6689110" y="77360"/>
            <a:ext cx="2373928" cy="977534"/>
            <a:chOff x="2688610" y="2896760"/>
            <a:chExt cx="2373928" cy="977534"/>
          </a:xfrm>
        </p:grpSpPr>
        <p:sp>
          <p:nvSpPr>
            <p:cNvPr id="111" name="Rounded Rectangle 11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12" name="Straight Connector 111"/>
            <p:cNvCxnSpPr>
              <a:stCxn id="121" idx="2"/>
              <a:endCxn id="120"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a:stCxn id="121" idx="2"/>
              <a:endCxn id="119"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121" idx="2"/>
              <a:endCxn id="118"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121" idx="2"/>
              <a:endCxn id="117"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17" name="tsim">
              <a:hlinkClick r:id="rId6" action="ppaction://hlinksldjump"/>
            </p:cNvPr>
            <p:cNvSpPr/>
            <p:nvPr/>
          </p:nvSpPr>
          <p:spPr>
            <a:xfrm>
              <a:off x="4497218" y="3315573"/>
              <a:ext cx="523859" cy="27219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18"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19"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20" name="euem">
              <a:hlinkClick r:id="rId11"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21" name="tsps">
              <a:hlinkClick r:id="rId8"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22" name="syn">
              <a:hlinkClick r:id="rId12"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57" name="Rounded Rectangular Callout 56"/>
          <p:cNvSpPr/>
          <p:nvPr/>
        </p:nvSpPr>
        <p:spPr>
          <a:xfrm>
            <a:off x="6018099" y="1254904"/>
            <a:ext cx="2582932" cy="1271007"/>
          </a:xfrm>
          <a:prstGeom prst="wedgeRoundRectCallout">
            <a:avLst>
              <a:gd name="adj1" fmla="val -154806"/>
              <a:gd name="adj2" fmla="val 39811"/>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The Integration Service manages events from event sources such as BMC PATROL Agents, event adapters, and SNMP traps, and forwards performance data to the Infrastructure Management Server.</a:t>
            </a:r>
          </a:p>
        </p:txBody>
      </p:sp>
    </p:spTree>
    <p:extLst>
      <p:ext uri="{BB962C8B-B14F-4D97-AF65-F5344CB8AC3E}">
        <p14:creationId xmlns:p14="http://schemas.microsoft.com/office/powerpoint/2010/main" val="17722018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57"/>
          <p:cNvGrpSpPr/>
          <p:nvPr/>
        </p:nvGrpSpPr>
        <p:grpSpPr>
          <a:xfrm>
            <a:off x="1072218" y="3533860"/>
            <a:ext cx="1290593" cy="1090449"/>
            <a:chOff x="779791" y="1994706"/>
            <a:chExt cx="1290593" cy="1090449"/>
          </a:xfrm>
        </p:grpSpPr>
        <p:sp>
          <p:nvSpPr>
            <p:cNvPr id="59" name="syn"/>
            <p:cNvSpPr/>
            <p:nvPr/>
          </p:nvSpPr>
          <p:spPr>
            <a:xfrm>
              <a:off x="779791" y="1994706"/>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60" name="Picture 59"/>
            <p:cNvPicPr>
              <a:picLocks noChangeAspect="1"/>
            </p:cNvPicPr>
            <p:nvPr/>
          </p:nvPicPr>
          <p:blipFill>
            <a:blip r:embed="rId2"/>
            <a:stretch>
              <a:fillRect/>
            </a:stretch>
          </p:blipFill>
          <p:spPr>
            <a:xfrm>
              <a:off x="796619" y="2040757"/>
              <a:ext cx="393192" cy="393192"/>
            </a:xfrm>
            <a:prstGeom prst="rect">
              <a:avLst/>
            </a:prstGeom>
          </p:spPr>
        </p:pic>
        <p:sp>
          <p:nvSpPr>
            <p:cNvPr id="61" name="syn"/>
            <p:cNvSpPr/>
            <p:nvPr/>
          </p:nvSpPr>
          <p:spPr>
            <a:xfrm>
              <a:off x="1187031" y="2284445"/>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62" name="Rounded Rectangle 61"/>
            <p:cNvSpPr/>
            <p:nvPr/>
          </p:nvSpPr>
          <p:spPr>
            <a:xfrm rot="16200000">
              <a:off x="1108901" y="2723618"/>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sp>
          <p:nvSpPr>
            <p:cNvPr id="63" name="Rounded Rectangle 62"/>
            <p:cNvSpPr/>
            <p:nvPr/>
          </p:nvSpPr>
          <p:spPr>
            <a:xfrm rot="16200000">
              <a:off x="1337501" y="2723618"/>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sp>
          <p:nvSpPr>
            <p:cNvPr id="69" name="help_syn">
              <a:hlinkClick r:id="rId3" action="ppaction://hlinksldjump"/>
            </p:cNvPr>
            <p:cNvSpPr>
              <a:spLocks/>
            </p:cNvSpPr>
            <p:nvPr/>
          </p:nvSpPr>
          <p:spPr>
            <a:xfrm>
              <a:off x="1832216" y="2039346"/>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71" name="Group 70"/>
          <p:cNvGrpSpPr/>
          <p:nvPr/>
        </p:nvGrpSpPr>
        <p:grpSpPr>
          <a:xfrm>
            <a:off x="2626450" y="3533305"/>
            <a:ext cx="1290593" cy="1090449"/>
            <a:chOff x="666858" y="1482801"/>
            <a:chExt cx="1290593" cy="1090449"/>
          </a:xfrm>
        </p:grpSpPr>
        <p:sp>
          <p:nvSpPr>
            <p:cNvPr id="73"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75" name="Picture 74"/>
            <p:cNvPicPr>
              <a:picLocks noChangeAspect="1"/>
            </p:cNvPicPr>
            <p:nvPr/>
          </p:nvPicPr>
          <p:blipFill>
            <a:blip r:embed="rId2"/>
            <a:stretch>
              <a:fillRect/>
            </a:stretch>
          </p:blipFill>
          <p:spPr>
            <a:xfrm>
              <a:off x="683686" y="1528852"/>
              <a:ext cx="393192" cy="393192"/>
            </a:xfrm>
            <a:prstGeom prst="rect">
              <a:avLst/>
            </a:prstGeom>
          </p:spPr>
        </p:pic>
        <p:sp>
          <p:nvSpPr>
            <p:cNvPr id="77"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78" name="Rounded Rectangle 77"/>
            <p:cNvSpPr/>
            <p:nvPr/>
          </p:nvSpPr>
          <p:spPr>
            <a:xfrm rot="16200000">
              <a:off x="995968" y="2211713"/>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grpSp>
      <p:grpSp>
        <p:nvGrpSpPr>
          <p:cNvPr id="80" name="Group 79"/>
          <p:cNvGrpSpPr/>
          <p:nvPr/>
        </p:nvGrpSpPr>
        <p:grpSpPr>
          <a:xfrm>
            <a:off x="4069443" y="3533305"/>
            <a:ext cx="1290593" cy="1090449"/>
            <a:chOff x="666858" y="1482801"/>
            <a:chExt cx="1290593" cy="1090449"/>
          </a:xfrm>
        </p:grpSpPr>
        <p:sp>
          <p:nvSpPr>
            <p:cNvPr id="81"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2" name="Picture 81"/>
            <p:cNvPicPr>
              <a:picLocks noChangeAspect="1"/>
            </p:cNvPicPr>
            <p:nvPr/>
          </p:nvPicPr>
          <p:blipFill>
            <a:blip r:embed="rId2"/>
            <a:stretch>
              <a:fillRect/>
            </a:stretch>
          </p:blipFill>
          <p:spPr>
            <a:xfrm>
              <a:off x="683686" y="1528852"/>
              <a:ext cx="393192" cy="393192"/>
            </a:xfrm>
            <a:prstGeom prst="rect">
              <a:avLst/>
            </a:prstGeom>
          </p:spPr>
        </p:pic>
        <p:sp>
          <p:nvSpPr>
            <p:cNvPr id="84"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85" name="Rounded Rectangle 84"/>
            <p:cNvSpPr/>
            <p:nvPr/>
          </p:nvSpPr>
          <p:spPr>
            <a:xfrm rot="16200000">
              <a:off x="995968" y="2211713"/>
              <a:ext cx="382452" cy="220632"/>
            </a:xfrm>
            <a:prstGeom prst="roundRect">
              <a:avLst>
                <a:gd name="adj" fmla="val 2135"/>
              </a:avLst>
            </a:prstGeom>
            <a:solidFill>
              <a:schemeClr val="bg1"/>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KM</a:t>
              </a:r>
            </a:p>
          </p:txBody>
        </p:sp>
      </p:grpSp>
      <p:sp>
        <p:nvSpPr>
          <p:cNvPr id="86" name="syn"/>
          <p:cNvSpPr/>
          <p:nvPr/>
        </p:nvSpPr>
        <p:spPr>
          <a:xfrm>
            <a:off x="3061302" y="1507551"/>
            <a:ext cx="1610345" cy="53333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Management Server</a:t>
            </a:r>
          </a:p>
        </p:txBody>
      </p:sp>
      <p:sp>
        <p:nvSpPr>
          <p:cNvPr id="87" name="Title 2"/>
          <p:cNvSpPr>
            <a:spLocks noGrp="1"/>
          </p:cNvSpPr>
          <p:nvPr>
            <p:ph type="title"/>
          </p:nvPr>
        </p:nvSpPr>
        <p:spPr>
          <a:xfrm>
            <a:off x="457200" y="205979"/>
            <a:ext cx="8229600" cy="661854"/>
          </a:xfrm>
        </p:spPr>
        <p:txBody>
          <a:bodyPr/>
          <a:lstStyle/>
          <a:p>
            <a:pPr algn="l"/>
            <a:r>
              <a:rPr lang="en-US" dirty="0"/>
              <a:t>Infrastructure Management</a:t>
            </a:r>
          </a:p>
        </p:txBody>
      </p:sp>
      <p:sp>
        <p:nvSpPr>
          <p:cNvPr id="88" name="TextBox 87"/>
          <p:cNvSpPr txBox="1"/>
          <p:nvPr/>
        </p:nvSpPr>
        <p:spPr>
          <a:xfrm>
            <a:off x="2980181" y="3085155"/>
            <a:ext cx="658641" cy="338554"/>
          </a:xfrm>
          <a:prstGeom prst="rect">
            <a:avLst/>
          </a:prstGeom>
          <a:solidFill>
            <a:schemeClr val="bg1"/>
          </a:solidFill>
        </p:spPr>
        <p:txBody>
          <a:bodyPr wrap="square" rtlCol="0">
            <a:spAutoFit/>
          </a:bodyPr>
          <a:lstStyle/>
          <a:p>
            <a:pPr algn="ctr"/>
            <a:r>
              <a:rPr lang="en-US" sz="800" dirty="0"/>
              <a:t>Data</a:t>
            </a:r>
          </a:p>
          <a:p>
            <a:pPr algn="ctr"/>
            <a:r>
              <a:rPr lang="en-US" sz="800" dirty="0"/>
              <a:t>Events</a:t>
            </a:r>
          </a:p>
        </p:txBody>
      </p:sp>
      <p:sp>
        <p:nvSpPr>
          <p:cNvPr id="89" name="TextBox 88"/>
          <p:cNvSpPr txBox="1"/>
          <p:nvPr/>
        </p:nvSpPr>
        <p:spPr>
          <a:xfrm>
            <a:off x="4027767" y="3085155"/>
            <a:ext cx="593409" cy="338554"/>
          </a:xfrm>
          <a:prstGeom prst="rect">
            <a:avLst/>
          </a:prstGeom>
          <a:solidFill>
            <a:schemeClr val="bg1"/>
          </a:solidFill>
        </p:spPr>
        <p:txBody>
          <a:bodyPr wrap="square" rtlCol="0">
            <a:spAutoFit/>
          </a:bodyPr>
          <a:lstStyle/>
          <a:p>
            <a:pPr algn="ctr"/>
            <a:r>
              <a:rPr lang="en-US" sz="800" dirty="0"/>
              <a:t>Data</a:t>
            </a:r>
          </a:p>
          <a:p>
            <a:pPr algn="ctr"/>
            <a:r>
              <a:rPr lang="en-US" sz="800" dirty="0"/>
              <a:t>Events</a:t>
            </a:r>
          </a:p>
        </p:txBody>
      </p:sp>
      <p:sp>
        <p:nvSpPr>
          <p:cNvPr id="90" name="Rounded Rectangle 89"/>
          <p:cNvSpPr/>
          <p:nvPr/>
        </p:nvSpPr>
        <p:spPr>
          <a:xfrm>
            <a:off x="2930769" y="1433591"/>
            <a:ext cx="2285033" cy="716334"/>
          </a:xfrm>
          <a:prstGeom prst="roundRect">
            <a:avLst>
              <a:gd name="adj" fmla="val 3575"/>
            </a:avLst>
          </a:prstGeom>
          <a:noFill/>
          <a:ln>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TextBox 90"/>
          <p:cNvSpPr txBox="1"/>
          <p:nvPr/>
        </p:nvSpPr>
        <p:spPr>
          <a:xfrm>
            <a:off x="4651538" y="1843402"/>
            <a:ext cx="619200" cy="307777"/>
          </a:xfrm>
          <a:prstGeom prst="rect">
            <a:avLst/>
          </a:prstGeom>
          <a:noFill/>
        </p:spPr>
        <p:txBody>
          <a:bodyPr wrap="square" rtlCol="0">
            <a:spAutoFit/>
          </a:bodyPr>
          <a:lstStyle/>
          <a:p>
            <a:r>
              <a:rPr lang="en-US" sz="700" dirty="0"/>
              <a:t>Sybase / Oracle</a:t>
            </a:r>
          </a:p>
        </p:txBody>
      </p:sp>
      <p:cxnSp>
        <p:nvCxnSpPr>
          <p:cNvPr id="92" name="Straight Arrow Connector 91"/>
          <p:cNvCxnSpPr>
            <a:stCxn id="59" idx="0"/>
          </p:cNvCxnSpPr>
          <p:nvPr/>
        </p:nvCxnSpPr>
        <p:spPr>
          <a:xfrm flipV="1">
            <a:off x="1717515" y="2756792"/>
            <a:ext cx="2408660" cy="777068"/>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73" idx="0"/>
          </p:cNvCxnSpPr>
          <p:nvPr/>
        </p:nvCxnSpPr>
        <p:spPr>
          <a:xfrm flipV="1">
            <a:off x="3271747" y="2756792"/>
            <a:ext cx="854428" cy="776513"/>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a:stCxn id="81" idx="0"/>
          </p:cNvCxnSpPr>
          <p:nvPr/>
        </p:nvCxnSpPr>
        <p:spPr>
          <a:xfrm flipH="1" flipV="1">
            <a:off x="4126175" y="2756792"/>
            <a:ext cx="588565" cy="776513"/>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sp>
        <p:nvSpPr>
          <p:cNvPr id="95" name="TextBox 94"/>
          <p:cNvSpPr txBox="1"/>
          <p:nvPr/>
        </p:nvSpPr>
        <p:spPr>
          <a:xfrm>
            <a:off x="5406755" y="3722857"/>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Monitoring</a:t>
            </a:r>
          </a:p>
        </p:txBody>
      </p:sp>
      <p:cxnSp>
        <p:nvCxnSpPr>
          <p:cNvPr id="96" name="Straight Arrow Connector 95"/>
          <p:cNvCxnSpPr>
            <a:endCxn id="90" idx="2"/>
          </p:cNvCxnSpPr>
          <p:nvPr/>
        </p:nvCxnSpPr>
        <p:spPr>
          <a:xfrm flipV="1">
            <a:off x="4073286" y="2149925"/>
            <a:ext cx="0" cy="207500"/>
          </a:xfrm>
          <a:prstGeom prst="straightConnector1">
            <a:avLst/>
          </a:prstGeom>
          <a:ln w="12700">
            <a:solidFill>
              <a:srgbClr val="0070C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a:stCxn id="81" idx="3"/>
            <a:endCxn id="102" idx="1"/>
          </p:cNvCxnSpPr>
          <p:nvPr/>
        </p:nvCxnSpPr>
        <p:spPr>
          <a:xfrm>
            <a:off x="5360036" y="4078530"/>
            <a:ext cx="915442" cy="986"/>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8" name="Straight Arrow Connector 97"/>
          <p:cNvCxnSpPr>
            <a:stCxn id="90" idx="0"/>
            <a:endCxn id="109" idx="2"/>
          </p:cNvCxnSpPr>
          <p:nvPr/>
        </p:nvCxnSpPr>
        <p:spPr>
          <a:xfrm flipH="1" flipV="1">
            <a:off x="4073285" y="1267710"/>
            <a:ext cx="1" cy="16588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pic>
        <p:nvPicPr>
          <p:cNvPr id="99" name="Picture 98"/>
          <p:cNvPicPr>
            <a:picLocks noChangeAspect="1"/>
          </p:cNvPicPr>
          <p:nvPr/>
        </p:nvPicPr>
        <p:blipFill>
          <a:blip r:embed="rId4"/>
          <a:stretch>
            <a:fillRect/>
          </a:stretch>
        </p:blipFill>
        <p:spPr>
          <a:xfrm>
            <a:off x="4711874" y="1482801"/>
            <a:ext cx="393192" cy="393192"/>
          </a:xfrm>
          <a:prstGeom prst="rect">
            <a:avLst/>
          </a:prstGeom>
        </p:spPr>
      </p:pic>
      <p:sp>
        <p:nvSpPr>
          <p:cNvPr id="100" name="Rounded Rectangle 99"/>
          <p:cNvSpPr/>
          <p:nvPr/>
        </p:nvSpPr>
        <p:spPr>
          <a:xfrm>
            <a:off x="3166667" y="23316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101" name="Group 100"/>
          <p:cNvGrpSpPr/>
          <p:nvPr/>
        </p:nvGrpSpPr>
        <p:grpSpPr>
          <a:xfrm>
            <a:off x="6275478" y="3635407"/>
            <a:ext cx="716635" cy="888217"/>
            <a:chOff x="6275478" y="3732016"/>
            <a:chExt cx="716635" cy="888217"/>
          </a:xfrm>
        </p:grpSpPr>
        <p:sp>
          <p:nvSpPr>
            <p:cNvPr id="102"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03" name="Picture 102"/>
            <p:cNvPicPr>
              <a:picLocks noChangeAspect="1"/>
            </p:cNvPicPr>
            <p:nvPr/>
          </p:nvPicPr>
          <p:blipFill>
            <a:blip r:embed="rId5"/>
            <a:stretch>
              <a:fillRect/>
            </a:stretch>
          </p:blipFill>
          <p:spPr>
            <a:xfrm>
              <a:off x="6437199" y="4031165"/>
              <a:ext cx="393192" cy="393192"/>
            </a:xfrm>
            <a:prstGeom prst="rect">
              <a:avLst/>
            </a:prstGeom>
          </p:spPr>
        </p:pic>
      </p:grpSp>
      <p:sp>
        <p:nvSpPr>
          <p:cNvPr id="104" name="Rounded Rectangle 103"/>
          <p:cNvSpPr/>
          <p:nvPr/>
        </p:nvSpPr>
        <p:spPr>
          <a:xfrm>
            <a:off x="3319067" y="24840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05" name="Rounded Rectangle 104"/>
          <p:cNvSpPr/>
          <p:nvPr/>
        </p:nvSpPr>
        <p:spPr>
          <a:xfrm>
            <a:off x="3471467" y="2636465"/>
            <a:ext cx="1016143" cy="457200"/>
          </a:xfrm>
          <a:prstGeom prst="roundRect">
            <a:avLst>
              <a:gd name="adj" fmla="val 2135"/>
            </a:avLst>
          </a:prstGeom>
          <a:solidFill>
            <a:srgbClr val="F86E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Integration Service</a:t>
            </a:r>
          </a:p>
        </p:txBody>
      </p:sp>
      <p:sp>
        <p:nvSpPr>
          <p:cNvPr id="106" name="help_syn">
            <a:hlinkClick r:id="rId6" action="ppaction://hlinksldjump"/>
          </p:cNvPr>
          <p:cNvSpPr>
            <a:spLocks/>
          </p:cNvSpPr>
          <p:nvPr/>
        </p:nvSpPr>
        <p:spPr>
          <a:xfrm>
            <a:off x="3251754" y="2389619"/>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07" name="help_syn">
            <a:hlinkClick r:id="rId7" action="ppaction://hlinksldjump"/>
          </p:cNvPr>
          <p:cNvSpPr>
            <a:spLocks/>
          </p:cNvSpPr>
          <p:nvPr/>
        </p:nvSpPr>
        <p:spPr>
          <a:xfrm>
            <a:off x="3099966" y="1574746"/>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09" name="tsps">
            <a:hlinkClick r:id="rId8" action="ppaction://hlinksldjump"/>
          </p:cNvPr>
          <p:cNvSpPr/>
          <p:nvPr/>
        </p:nvSpPr>
        <p:spPr>
          <a:xfrm>
            <a:off x="3310140" y="7667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grpSp>
        <p:nvGrpSpPr>
          <p:cNvPr id="110" name="Group 109"/>
          <p:cNvGrpSpPr/>
          <p:nvPr/>
        </p:nvGrpSpPr>
        <p:grpSpPr>
          <a:xfrm>
            <a:off x="6689110" y="77360"/>
            <a:ext cx="2373928" cy="977534"/>
            <a:chOff x="2688610" y="2896760"/>
            <a:chExt cx="2373928" cy="977534"/>
          </a:xfrm>
        </p:grpSpPr>
        <p:sp>
          <p:nvSpPr>
            <p:cNvPr id="111" name="Rounded Rectangle 110"/>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12" name="Straight Connector 111"/>
            <p:cNvCxnSpPr>
              <a:stCxn id="121" idx="2"/>
              <a:endCxn id="120"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a:stCxn id="121" idx="2"/>
              <a:endCxn id="119"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121" idx="2"/>
              <a:endCxn id="118"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121" idx="2"/>
              <a:endCxn id="117"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17" name="tsim">
              <a:hlinkClick r:id="rId3" action="ppaction://hlinksldjump"/>
            </p:cNvPr>
            <p:cNvSpPr/>
            <p:nvPr/>
          </p:nvSpPr>
          <p:spPr>
            <a:xfrm>
              <a:off x="4497218" y="3315573"/>
              <a:ext cx="523859" cy="27219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18"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19"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20" name="euem">
              <a:hlinkClick r:id="rId11"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21" name="tsps">
              <a:hlinkClick r:id="rId8"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22" name="syn">
              <a:hlinkClick r:id="rId12"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57" name="Rounded Rectangular Callout 56"/>
          <p:cNvSpPr/>
          <p:nvPr/>
        </p:nvSpPr>
        <p:spPr>
          <a:xfrm>
            <a:off x="5629778" y="1305617"/>
            <a:ext cx="3349325" cy="1255957"/>
          </a:xfrm>
          <a:prstGeom prst="wedgeRoundRectCallout">
            <a:avLst>
              <a:gd name="adj1" fmla="val -150369"/>
              <a:gd name="adj2" fmla="val 131588"/>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Configure PATROL Agents to generate events about metrics. As a best practice, the PATROL Agent is configured to generate nonperformance, availability-related events, binary events, and events from the Knowledge Module (KM).</a:t>
            </a:r>
          </a:p>
        </p:txBody>
      </p:sp>
    </p:spTree>
    <p:extLst>
      <p:ext uri="{BB962C8B-B14F-4D97-AF65-F5344CB8AC3E}">
        <p14:creationId xmlns:p14="http://schemas.microsoft.com/office/powerpoint/2010/main" val="42553256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Straight Arrow Connector 75"/>
          <p:cNvCxnSpPr>
            <a:stCxn id="66" idx="0"/>
            <a:endCxn id="135" idx="2"/>
          </p:cNvCxnSpPr>
          <p:nvPr/>
        </p:nvCxnSpPr>
        <p:spPr>
          <a:xfrm flipV="1">
            <a:off x="3817446" y="2120086"/>
            <a:ext cx="0" cy="376025"/>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122" name="syn"/>
          <p:cNvSpPr/>
          <p:nvPr/>
        </p:nvSpPr>
        <p:spPr>
          <a:xfrm>
            <a:off x="4072927" y="3532099"/>
            <a:ext cx="1142876"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  Server</a:t>
            </a:r>
          </a:p>
        </p:txBody>
      </p:sp>
      <p:pic>
        <p:nvPicPr>
          <p:cNvPr id="107" name="Picture 106"/>
          <p:cNvPicPr>
            <a:picLocks noChangeAspect="1"/>
          </p:cNvPicPr>
          <p:nvPr/>
        </p:nvPicPr>
        <p:blipFill>
          <a:blip r:embed="rId2"/>
          <a:stretch>
            <a:fillRect/>
          </a:stretch>
        </p:blipFill>
        <p:spPr>
          <a:xfrm>
            <a:off x="4090272" y="3570520"/>
            <a:ext cx="393192" cy="393192"/>
          </a:xfrm>
          <a:prstGeom prst="rect">
            <a:avLst/>
          </a:prstGeom>
        </p:spPr>
      </p:pic>
      <p:grpSp>
        <p:nvGrpSpPr>
          <p:cNvPr id="7" name="Group 6"/>
          <p:cNvGrpSpPr/>
          <p:nvPr/>
        </p:nvGrpSpPr>
        <p:grpSpPr>
          <a:xfrm>
            <a:off x="3165967" y="2343711"/>
            <a:ext cx="1302958" cy="746019"/>
            <a:chOff x="6261883" y="1966470"/>
            <a:chExt cx="1302958" cy="746019"/>
          </a:xfrm>
        </p:grpSpPr>
        <p:sp>
          <p:nvSpPr>
            <p:cNvPr id="61" name="Rounded Rectangle 60"/>
            <p:cNvSpPr/>
            <p:nvPr/>
          </p:nvSpPr>
          <p:spPr>
            <a:xfrm>
              <a:off x="6261883" y="19664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6" name="Rounded Rectangle 65"/>
            <p:cNvSpPr/>
            <p:nvPr/>
          </p:nvSpPr>
          <p:spPr>
            <a:xfrm>
              <a:off x="6414283" y="21188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8" name="Rounded Rectangle 67"/>
            <p:cNvSpPr/>
            <p:nvPr/>
          </p:nvSpPr>
          <p:spPr>
            <a:xfrm>
              <a:off x="6566683" y="22712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Collection Station</a:t>
              </a:r>
            </a:p>
          </p:txBody>
        </p:sp>
      </p:grpSp>
      <p:sp>
        <p:nvSpPr>
          <p:cNvPr id="3" name="Title 2"/>
          <p:cNvSpPr>
            <a:spLocks noGrp="1"/>
          </p:cNvSpPr>
          <p:nvPr>
            <p:ph type="title"/>
          </p:nvPr>
        </p:nvSpPr>
        <p:spPr/>
        <p:txBody>
          <a:bodyPr/>
          <a:lstStyle/>
          <a:p>
            <a:r>
              <a:rPr lang="en-US" dirty="0"/>
              <a:t>IT Data Analytics</a:t>
            </a:r>
          </a:p>
        </p:txBody>
      </p:sp>
      <p:sp>
        <p:nvSpPr>
          <p:cNvPr id="16" name="TextBox 15"/>
          <p:cNvSpPr txBox="1"/>
          <p:nvPr/>
        </p:nvSpPr>
        <p:spPr>
          <a:xfrm>
            <a:off x="5379241" y="3754868"/>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cxnSp>
        <p:nvCxnSpPr>
          <p:cNvPr id="15" name="Straight Arrow Connector 14"/>
          <p:cNvCxnSpPr>
            <a:stCxn id="122" idx="3"/>
            <a:endCxn id="67" idx="1"/>
          </p:cNvCxnSpPr>
          <p:nvPr/>
        </p:nvCxnSpPr>
        <p:spPr>
          <a:xfrm>
            <a:off x="5215803" y="4077324"/>
            <a:ext cx="1059675" cy="688"/>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stCxn id="135" idx="0"/>
            <a:endCxn id="138" idx="2"/>
          </p:cNvCxnSpPr>
          <p:nvPr/>
        </p:nvCxnSpPr>
        <p:spPr>
          <a:xfrm flipH="1" flipV="1">
            <a:off x="3819266" y="1346910"/>
            <a:ext cx="1" cy="23984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2" name="Group 1"/>
          <p:cNvGrpSpPr/>
          <p:nvPr/>
        </p:nvGrpSpPr>
        <p:grpSpPr>
          <a:xfrm>
            <a:off x="1030282" y="3537994"/>
            <a:ext cx="1290593" cy="1090449"/>
            <a:chOff x="5556531" y="1961431"/>
            <a:chExt cx="1290593" cy="1090449"/>
          </a:xfrm>
        </p:grpSpPr>
        <p:grpSp>
          <p:nvGrpSpPr>
            <p:cNvPr id="51" name="Group 50"/>
            <p:cNvGrpSpPr/>
            <p:nvPr/>
          </p:nvGrpSpPr>
          <p:grpSpPr>
            <a:xfrm>
              <a:off x="5556531" y="1961431"/>
              <a:ext cx="1290593" cy="1090449"/>
              <a:chOff x="666858" y="1482801"/>
              <a:chExt cx="1290593" cy="1090449"/>
            </a:xfrm>
          </p:grpSpPr>
          <p:sp>
            <p:nvSpPr>
              <p:cNvPr id="52"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53" name="Picture 52"/>
              <p:cNvPicPr>
                <a:picLocks noChangeAspect="1"/>
              </p:cNvPicPr>
              <p:nvPr/>
            </p:nvPicPr>
            <p:blipFill>
              <a:blip r:embed="rId3"/>
              <a:stretch>
                <a:fillRect/>
              </a:stretch>
            </p:blipFill>
            <p:spPr>
              <a:xfrm>
                <a:off x="683686" y="1528852"/>
                <a:ext cx="393192" cy="393192"/>
              </a:xfrm>
              <a:prstGeom prst="rect">
                <a:avLst/>
              </a:prstGeom>
            </p:spPr>
          </p:pic>
          <p:sp>
            <p:nvSpPr>
              <p:cNvPr id="54"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55" name="Rounded Rectangle 54"/>
              <p:cNvSpPr/>
              <p:nvPr/>
            </p:nvSpPr>
            <p:spPr>
              <a:xfrm rot="16200000">
                <a:off x="1040116" y="2167565"/>
                <a:ext cx="382452" cy="308927"/>
              </a:xfrm>
              <a:prstGeom prst="roundRect">
                <a:avLst>
                  <a:gd name="adj" fmla="val 2135"/>
                </a:avLst>
              </a:prstGeom>
              <a:solidFill>
                <a:schemeClr val="bg1"/>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ITDA KM</a:t>
                </a:r>
              </a:p>
            </p:txBody>
          </p:sp>
        </p:grpSp>
        <p:sp>
          <p:nvSpPr>
            <p:cNvPr id="82" name="help_syn">
              <a:hlinkClick r:id="rId4" action="ppaction://hlinksldjump"/>
            </p:cNvPr>
            <p:cNvSpPr>
              <a:spLocks/>
            </p:cNvSpPr>
            <p:nvPr/>
          </p:nvSpPr>
          <p:spPr>
            <a:xfrm>
              <a:off x="6633795" y="1987873"/>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124" name="syn"/>
          <p:cNvSpPr/>
          <p:nvPr/>
        </p:nvSpPr>
        <p:spPr>
          <a:xfrm>
            <a:off x="4375221" y="4047524"/>
            <a:ext cx="758863" cy="346162"/>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ITDA Agent</a:t>
            </a:r>
          </a:p>
        </p:txBody>
      </p:sp>
      <p:sp>
        <p:nvSpPr>
          <p:cNvPr id="134" name="help_syn">
            <a:hlinkClick r:id="rId5" action="ppaction://hlinksldjump"/>
          </p:cNvPr>
          <p:cNvSpPr>
            <a:spLocks/>
          </p:cNvSpPr>
          <p:nvPr/>
        </p:nvSpPr>
        <p:spPr>
          <a:xfrm>
            <a:off x="3225220" y="2387072"/>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5" name="Group 4"/>
          <p:cNvGrpSpPr/>
          <p:nvPr/>
        </p:nvGrpSpPr>
        <p:grpSpPr>
          <a:xfrm>
            <a:off x="3014094" y="1586751"/>
            <a:ext cx="1610345" cy="533335"/>
            <a:chOff x="3061302" y="1507551"/>
            <a:chExt cx="1610345" cy="533335"/>
          </a:xfrm>
        </p:grpSpPr>
        <p:sp>
          <p:nvSpPr>
            <p:cNvPr id="135" name="syn"/>
            <p:cNvSpPr/>
            <p:nvPr/>
          </p:nvSpPr>
          <p:spPr>
            <a:xfrm>
              <a:off x="3061302" y="1507551"/>
              <a:ext cx="1610345" cy="533335"/>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Analytics Server</a:t>
              </a:r>
            </a:p>
          </p:txBody>
        </p:sp>
        <p:sp>
          <p:nvSpPr>
            <p:cNvPr id="136" name="help_syn">
              <a:hlinkClick r:id="rId6" action="ppaction://hlinksldjump"/>
            </p:cNvPr>
            <p:cNvSpPr>
              <a:spLocks/>
            </p:cNvSpPr>
            <p:nvPr/>
          </p:nvSpPr>
          <p:spPr>
            <a:xfrm>
              <a:off x="3099966" y="1574746"/>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138" name="tsps">
            <a:hlinkClick r:id="rId7" action="ppaction://hlinksldjump"/>
          </p:cNvPr>
          <p:cNvSpPr/>
          <p:nvPr/>
        </p:nvSpPr>
        <p:spPr>
          <a:xfrm>
            <a:off x="3056121" y="8459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69" name="TextBox 68"/>
          <p:cNvSpPr txBox="1"/>
          <p:nvPr/>
        </p:nvSpPr>
        <p:spPr>
          <a:xfrm>
            <a:off x="4270234" y="3108973"/>
            <a:ext cx="401413" cy="215446"/>
          </a:xfrm>
          <a:prstGeom prst="rect">
            <a:avLst/>
          </a:prstGeom>
          <a:solidFill>
            <a:schemeClr val="bg1"/>
          </a:solidFill>
        </p:spPr>
        <p:txBody>
          <a:bodyPr wrap="square" rtlCol="0">
            <a:spAutoFit/>
          </a:bodyPr>
          <a:lstStyle/>
          <a:p>
            <a:pPr algn="ctr"/>
            <a:r>
              <a:rPr lang="en-US" sz="800" dirty="0"/>
              <a:t>Data</a:t>
            </a:r>
          </a:p>
        </p:txBody>
      </p:sp>
      <p:sp>
        <p:nvSpPr>
          <p:cNvPr id="70" name="TextBox 69"/>
          <p:cNvSpPr txBox="1"/>
          <p:nvPr/>
        </p:nvSpPr>
        <p:spPr>
          <a:xfrm>
            <a:off x="3582805" y="3130172"/>
            <a:ext cx="603628"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sp>
        <p:nvSpPr>
          <p:cNvPr id="72" name="TextBox 71"/>
          <p:cNvSpPr txBox="1"/>
          <p:nvPr/>
        </p:nvSpPr>
        <p:spPr>
          <a:xfrm>
            <a:off x="2415963" y="3108973"/>
            <a:ext cx="471893" cy="215444"/>
          </a:xfrm>
          <a:prstGeom prst="rect">
            <a:avLst/>
          </a:prstGeom>
          <a:solidFill>
            <a:schemeClr val="bg1"/>
          </a:solidFill>
        </p:spPr>
        <p:txBody>
          <a:bodyPr wrap="square" rtlCol="0">
            <a:spAutoFit/>
          </a:bodyPr>
          <a:lstStyle/>
          <a:p>
            <a:pPr algn="ctr"/>
            <a:r>
              <a:rPr lang="en-US" sz="800" dirty="0"/>
              <a:t>Data</a:t>
            </a:r>
          </a:p>
        </p:txBody>
      </p:sp>
      <p:cxnSp>
        <p:nvCxnSpPr>
          <p:cNvPr id="73" name="Straight Arrow Connector 72"/>
          <p:cNvCxnSpPr/>
          <p:nvPr/>
        </p:nvCxnSpPr>
        <p:spPr>
          <a:xfrm flipV="1">
            <a:off x="1798620" y="3089731"/>
            <a:ext cx="1672147" cy="431011"/>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122" idx="0"/>
          </p:cNvCxnSpPr>
          <p:nvPr/>
        </p:nvCxnSpPr>
        <p:spPr>
          <a:xfrm flipH="1" flipV="1">
            <a:off x="4164125" y="3083482"/>
            <a:ext cx="480240" cy="448617"/>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endCxn id="57" idx="0"/>
          </p:cNvCxnSpPr>
          <p:nvPr/>
        </p:nvCxnSpPr>
        <p:spPr>
          <a:xfrm flipH="1">
            <a:off x="3075586" y="3089730"/>
            <a:ext cx="778100" cy="429873"/>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108" name="help_syn">
            <a:hlinkClick r:id="rId8" action="ppaction://hlinksldjump"/>
          </p:cNvPr>
          <p:cNvSpPr>
            <a:spLocks/>
          </p:cNvSpPr>
          <p:nvPr/>
        </p:nvSpPr>
        <p:spPr>
          <a:xfrm>
            <a:off x="5006280" y="3571398"/>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09" name="Group 108"/>
          <p:cNvGrpSpPr/>
          <p:nvPr/>
        </p:nvGrpSpPr>
        <p:grpSpPr>
          <a:xfrm>
            <a:off x="6689110" y="77360"/>
            <a:ext cx="2373928" cy="977534"/>
            <a:chOff x="2688610" y="2896760"/>
            <a:chExt cx="2373928" cy="977534"/>
          </a:xfrm>
        </p:grpSpPr>
        <p:sp>
          <p:nvSpPr>
            <p:cNvPr id="112" name="Rounded Rectangle 111"/>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13" name="Straight Connector 112"/>
            <p:cNvCxnSpPr>
              <a:stCxn id="126" idx="2"/>
              <a:endCxn id="120"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a:stCxn id="126" idx="2"/>
              <a:endCxn id="119"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126" idx="2"/>
              <a:endCxn id="118"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126" idx="2"/>
              <a:endCxn id="117"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17" name="tsim">
              <a:hlinkClick r:id="rId9"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18" name="itda">
              <a:hlinkClick r:id="rId10" action="ppaction://hlinksldjump"/>
            </p:cNvPr>
            <p:cNvSpPr/>
            <p:nvPr/>
          </p:nvSpPr>
          <p:spPr>
            <a:xfrm>
              <a:off x="3921392" y="3315573"/>
              <a:ext cx="523859" cy="27219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19" name="tsavm">
              <a:hlinkClick r:id="rId11"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20" name="euem">
              <a:hlinkClick r:id="rId12"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26" name="tsps">
              <a:hlinkClick r:id="rId7"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28" name="syn">
              <a:hlinkClick r:id="rId13"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56" name="Group 55"/>
          <p:cNvGrpSpPr/>
          <p:nvPr/>
        </p:nvGrpSpPr>
        <p:grpSpPr>
          <a:xfrm>
            <a:off x="2717268" y="3519603"/>
            <a:ext cx="716635" cy="888217"/>
            <a:chOff x="6275478" y="3732016"/>
            <a:chExt cx="716635" cy="888217"/>
          </a:xfrm>
        </p:grpSpPr>
        <p:sp>
          <p:nvSpPr>
            <p:cNvPr id="57"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58" name="Picture 57"/>
            <p:cNvPicPr>
              <a:picLocks noChangeAspect="1"/>
            </p:cNvPicPr>
            <p:nvPr/>
          </p:nvPicPr>
          <p:blipFill>
            <a:blip r:embed="rId14"/>
            <a:stretch>
              <a:fillRect/>
            </a:stretch>
          </p:blipFill>
          <p:spPr>
            <a:xfrm>
              <a:off x="6437199" y="4031165"/>
              <a:ext cx="393192" cy="393192"/>
            </a:xfrm>
            <a:prstGeom prst="rect">
              <a:avLst/>
            </a:prstGeom>
          </p:spPr>
        </p:pic>
      </p:grpSp>
      <p:grpSp>
        <p:nvGrpSpPr>
          <p:cNvPr id="65" name="Group 64"/>
          <p:cNvGrpSpPr/>
          <p:nvPr/>
        </p:nvGrpSpPr>
        <p:grpSpPr>
          <a:xfrm>
            <a:off x="6275478" y="3633903"/>
            <a:ext cx="716635" cy="888217"/>
            <a:chOff x="6275478" y="3732016"/>
            <a:chExt cx="716635" cy="888217"/>
          </a:xfrm>
        </p:grpSpPr>
        <p:sp>
          <p:nvSpPr>
            <p:cNvPr id="67"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1" name="Picture 80"/>
            <p:cNvPicPr>
              <a:picLocks noChangeAspect="1"/>
            </p:cNvPicPr>
            <p:nvPr/>
          </p:nvPicPr>
          <p:blipFill>
            <a:blip r:embed="rId14"/>
            <a:stretch>
              <a:fillRect/>
            </a:stretch>
          </p:blipFill>
          <p:spPr>
            <a:xfrm>
              <a:off x="6437199" y="4031165"/>
              <a:ext cx="393192" cy="393192"/>
            </a:xfrm>
            <a:prstGeom prst="rect">
              <a:avLst/>
            </a:prstGeom>
          </p:spPr>
        </p:pic>
      </p:grpSp>
    </p:spTree>
    <p:extLst>
      <p:ext uri="{BB962C8B-B14F-4D97-AF65-F5344CB8AC3E}">
        <p14:creationId xmlns:p14="http://schemas.microsoft.com/office/powerpoint/2010/main" val="26280030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Straight Arrow Connector 60"/>
          <p:cNvCxnSpPr>
            <a:endCxn id="68" idx="2"/>
          </p:cNvCxnSpPr>
          <p:nvPr/>
        </p:nvCxnSpPr>
        <p:spPr>
          <a:xfrm flipV="1">
            <a:off x="3817446" y="2120086"/>
            <a:ext cx="0" cy="376025"/>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68" idx="0"/>
            <a:endCxn id="74" idx="2"/>
          </p:cNvCxnSpPr>
          <p:nvPr/>
        </p:nvCxnSpPr>
        <p:spPr>
          <a:xfrm flipH="1" flipV="1">
            <a:off x="3819266" y="1346910"/>
            <a:ext cx="1" cy="23984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68" name="syn"/>
          <p:cNvSpPr/>
          <p:nvPr/>
        </p:nvSpPr>
        <p:spPr>
          <a:xfrm>
            <a:off x="3014094" y="1586751"/>
            <a:ext cx="1610345" cy="533335"/>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Analytics Server</a:t>
            </a:r>
          </a:p>
        </p:txBody>
      </p:sp>
      <p:sp>
        <p:nvSpPr>
          <p:cNvPr id="74" name="tsps">
            <a:hlinkClick r:id="rId2" action="ppaction://hlinksldjump"/>
          </p:cNvPr>
          <p:cNvSpPr/>
          <p:nvPr/>
        </p:nvSpPr>
        <p:spPr>
          <a:xfrm>
            <a:off x="3056121" y="8459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54" name="syn"/>
          <p:cNvSpPr/>
          <p:nvPr/>
        </p:nvSpPr>
        <p:spPr>
          <a:xfrm>
            <a:off x="4072927" y="3532099"/>
            <a:ext cx="1142876"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  Server</a:t>
            </a:r>
          </a:p>
        </p:txBody>
      </p:sp>
      <p:pic>
        <p:nvPicPr>
          <p:cNvPr id="55" name="Picture 54"/>
          <p:cNvPicPr>
            <a:picLocks noChangeAspect="1"/>
          </p:cNvPicPr>
          <p:nvPr/>
        </p:nvPicPr>
        <p:blipFill>
          <a:blip r:embed="rId3"/>
          <a:stretch>
            <a:fillRect/>
          </a:stretch>
        </p:blipFill>
        <p:spPr>
          <a:xfrm>
            <a:off x="4090272" y="3570520"/>
            <a:ext cx="393192" cy="393192"/>
          </a:xfrm>
          <a:prstGeom prst="rect">
            <a:avLst/>
          </a:prstGeom>
        </p:spPr>
      </p:pic>
      <p:grpSp>
        <p:nvGrpSpPr>
          <p:cNvPr id="56" name="Group 55"/>
          <p:cNvGrpSpPr/>
          <p:nvPr/>
        </p:nvGrpSpPr>
        <p:grpSpPr>
          <a:xfrm>
            <a:off x="3165967" y="2343711"/>
            <a:ext cx="1302958" cy="746019"/>
            <a:chOff x="6261883" y="1966470"/>
            <a:chExt cx="1302958" cy="746019"/>
          </a:xfrm>
        </p:grpSpPr>
        <p:sp>
          <p:nvSpPr>
            <p:cNvPr id="58" name="Rounded Rectangle 57"/>
            <p:cNvSpPr/>
            <p:nvPr/>
          </p:nvSpPr>
          <p:spPr>
            <a:xfrm>
              <a:off x="6261883" y="19664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9" name="Rounded Rectangle 58"/>
            <p:cNvSpPr/>
            <p:nvPr/>
          </p:nvSpPr>
          <p:spPr>
            <a:xfrm>
              <a:off x="6414283" y="21188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0" name="Rounded Rectangle 59"/>
            <p:cNvSpPr/>
            <p:nvPr/>
          </p:nvSpPr>
          <p:spPr>
            <a:xfrm>
              <a:off x="6566683" y="22712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Collection Station</a:t>
              </a:r>
            </a:p>
          </p:txBody>
        </p:sp>
      </p:grpSp>
      <p:sp>
        <p:nvSpPr>
          <p:cNvPr id="66" name="Title 2"/>
          <p:cNvSpPr>
            <a:spLocks noGrp="1"/>
          </p:cNvSpPr>
          <p:nvPr>
            <p:ph type="title"/>
          </p:nvPr>
        </p:nvSpPr>
        <p:spPr>
          <a:xfrm>
            <a:off x="457200" y="205979"/>
            <a:ext cx="8229600" cy="661854"/>
          </a:xfrm>
        </p:spPr>
        <p:txBody>
          <a:bodyPr/>
          <a:lstStyle/>
          <a:p>
            <a:r>
              <a:rPr lang="en-US" dirty="0"/>
              <a:t>IT Data Analytics</a:t>
            </a:r>
          </a:p>
        </p:txBody>
      </p:sp>
      <p:sp>
        <p:nvSpPr>
          <p:cNvPr id="71" name="TextBox 70"/>
          <p:cNvSpPr txBox="1"/>
          <p:nvPr/>
        </p:nvSpPr>
        <p:spPr>
          <a:xfrm>
            <a:off x="5379241" y="3754868"/>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cxnSp>
        <p:nvCxnSpPr>
          <p:cNvPr id="72" name="Straight Arrow Connector 71"/>
          <p:cNvCxnSpPr>
            <a:stCxn id="54" idx="3"/>
            <a:endCxn id="151" idx="1"/>
          </p:cNvCxnSpPr>
          <p:nvPr/>
        </p:nvCxnSpPr>
        <p:spPr>
          <a:xfrm>
            <a:off x="5215803" y="4077324"/>
            <a:ext cx="1059675" cy="688"/>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75" name="Group 74"/>
          <p:cNvGrpSpPr/>
          <p:nvPr/>
        </p:nvGrpSpPr>
        <p:grpSpPr>
          <a:xfrm>
            <a:off x="1030282" y="3537994"/>
            <a:ext cx="1290593" cy="1090449"/>
            <a:chOff x="5556531" y="1961431"/>
            <a:chExt cx="1290593" cy="1090449"/>
          </a:xfrm>
        </p:grpSpPr>
        <p:grpSp>
          <p:nvGrpSpPr>
            <p:cNvPr id="77" name="Group 76"/>
            <p:cNvGrpSpPr/>
            <p:nvPr/>
          </p:nvGrpSpPr>
          <p:grpSpPr>
            <a:xfrm>
              <a:off x="5556531" y="1961431"/>
              <a:ext cx="1290593" cy="1090449"/>
              <a:chOff x="666858" y="1482801"/>
              <a:chExt cx="1290593" cy="1090449"/>
            </a:xfrm>
          </p:grpSpPr>
          <p:sp>
            <p:nvSpPr>
              <p:cNvPr id="80"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1" name="Picture 80"/>
              <p:cNvPicPr>
                <a:picLocks noChangeAspect="1"/>
              </p:cNvPicPr>
              <p:nvPr/>
            </p:nvPicPr>
            <p:blipFill>
              <a:blip r:embed="rId4"/>
              <a:stretch>
                <a:fillRect/>
              </a:stretch>
            </p:blipFill>
            <p:spPr>
              <a:xfrm>
                <a:off x="683686" y="1528852"/>
                <a:ext cx="393192" cy="393192"/>
              </a:xfrm>
              <a:prstGeom prst="rect">
                <a:avLst/>
              </a:prstGeom>
            </p:spPr>
          </p:pic>
          <p:sp>
            <p:nvSpPr>
              <p:cNvPr id="82"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122" name="Rounded Rectangle 121"/>
              <p:cNvSpPr/>
              <p:nvPr/>
            </p:nvSpPr>
            <p:spPr>
              <a:xfrm rot="16200000">
                <a:off x="1040116" y="2167565"/>
                <a:ext cx="382452" cy="308927"/>
              </a:xfrm>
              <a:prstGeom prst="roundRect">
                <a:avLst>
                  <a:gd name="adj" fmla="val 2135"/>
                </a:avLst>
              </a:prstGeom>
              <a:solidFill>
                <a:schemeClr val="bg1"/>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ITDA KM</a:t>
                </a:r>
              </a:p>
            </p:txBody>
          </p:sp>
        </p:grpSp>
        <p:sp>
          <p:nvSpPr>
            <p:cNvPr id="78" name="help_syn">
              <a:hlinkClick r:id="rId5" action="ppaction://hlinksldjump"/>
            </p:cNvPr>
            <p:cNvSpPr>
              <a:spLocks/>
            </p:cNvSpPr>
            <p:nvPr/>
          </p:nvSpPr>
          <p:spPr>
            <a:xfrm>
              <a:off x="6633795" y="1987873"/>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123" name="syn"/>
          <p:cNvSpPr/>
          <p:nvPr/>
        </p:nvSpPr>
        <p:spPr>
          <a:xfrm>
            <a:off x="4375221" y="4047524"/>
            <a:ext cx="758863" cy="346162"/>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ITDA Agent</a:t>
            </a:r>
          </a:p>
        </p:txBody>
      </p:sp>
      <p:sp>
        <p:nvSpPr>
          <p:cNvPr id="124" name="help_syn">
            <a:hlinkClick r:id="rId6" action="ppaction://hlinksldjump"/>
          </p:cNvPr>
          <p:cNvSpPr>
            <a:spLocks/>
          </p:cNvSpPr>
          <p:nvPr/>
        </p:nvSpPr>
        <p:spPr>
          <a:xfrm>
            <a:off x="3225220" y="2387072"/>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25" name="help_syn">
            <a:hlinkClick r:id="rId7" action="ppaction://hlinksldjump"/>
          </p:cNvPr>
          <p:cNvSpPr>
            <a:spLocks/>
          </p:cNvSpPr>
          <p:nvPr/>
        </p:nvSpPr>
        <p:spPr>
          <a:xfrm>
            <a:off x="3051548" y="1654801"/>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127" name="TextBox 126"/>
          <p:cNvSpPr txBox="1"/>
          <p:nvPr/>
        </p:nvSpPr>
        <p:spPr>
          <a:xfrm>
            <a:off x="4270234" y="3108973"/>
            <a:ext cx="401413" cy="215446"/>
          </a:xfrm>
          <a:prstGeom prst="rect">
            <a:avLst/>
          </a:prstGeom>
          <a:solidFill>
            <a:schemeClr val="bg1"/>
          </a:solidFill>
        </p:spPr>
        <p:txBody>
          <a:bodyPr wrap="square" rtlCol="0">
            <a:spAutoFit/>
          </a:bodyPr>
          <a:lstStyle/>
          <a:p>
            <a:pPr algn="ctr"/>
            <a:r>
              <a:rPr lang="en-US" sz="800" dirty="0"/>
              <a:t>Data</a:t>
            </a:r>
          </a:p>
        </p:txBody>
      </p:sp>
      <p:sp>
        <p:nvSpPr>
          <p:cNvPr id="128" name="TextBox 127"/>
          <p:cNvSpPr txBox="1"/>
          <p:nvPr/>
        </p:nvSpPr>
        <p:spPr>
          <a:xfrm>
            <a:off x="3582805" y="3130172"/>
            <a:ext cx="603628"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sp>
        <p:nvSpPr>
          <p:cNvPr id="129" name="TextBox 128"/>
          <p:cNvSpPr txBox="1"/>
          <p:nvPr/>
        </p:nvSpPr>
        <p:spPr>
          <a:xfrm>
            <a:off x="2415963" y="3108973"/>
            <a:ext cx="471893" cy="215444"/>
          </a:xfrm>
          <a:prstGeom prst="rect">
            <a:avLst/>
          </a:prstGeom>
          <a:solidFill>
            <a:schemeClr val="bg1"/>
          </a:solidFill>
        </p:spPr>
        <p:txBody>
          <a:bodyPr wrap="square" rtlCol="0">
            <a:spAutoFit/>
          </a:bodyPr>
          <a:lstStyle/>
          <a:p>
            <a:pPr algn="ctr"/>
            <a:r>
              <a:rPr lang="en-US" sz="800" dirty="0"/>
              <a:t>Data</a:t>
            </a:r>
          </a:p>
        </p:txBody>
      </p:sp>
      <p:cxnSp>
        <p:nvCxnSpPr>
          <p:cNvPr id="130" name="Straight Arrow Connector 129"/>
          <p:cNvCxnSpPr/>
          <p:nvPr/>
        </p:nvCxnSpPr>
        <p:spPr>
          <a:xfrm flipV="1">
            <a:off x="1798620" y="3089731"/>
            <a:ext cx="1672147" cy="431011"/>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1" name="Straight Arrow Connector 130"/>
          <p:cNvCxnSpPr>
            <a:stCxn id="54" idx="0"/>
          </p:cNvCxnSpPr>
          <p:nvPr/>
        </p:nvCxnSpPr>
        <p:spPr>
          <a:xfrm flipH="1" flipV="1">
            <a:off x="4164125" y="3083482"/>
            <a:ext cx="480240" cy="448617"/>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32" name="Straight Arrow Connector 131"/>
          <p:cNvCxnSpPr>
            <a:endCxn id="147" idx="0"/>
          </p:cNvCxnSpPr>
          <p:nvPr/>
        </p:nvCxnSpPr>
        <p:spPr>
          <a:xfrm flipH="1">
            <a:off x="3075586" y="3089730"/>
            <a:ext cx="778100" cy="429873"/>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133" name="help_syn">
            <a:hlinkClick r:id="rId8" action="ppaction://hlinksldjump"/>
          </p:cNvPr>
          <p:cNvSpPr>
            <a:spLocks/>
          </p:cNvSpPr>
          <p:nvPr/>
        </p:nvSpPr>
        <p:spPr>
          <a:xfrm>
            <a:off x="5006280" y="3571398"/>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34" name="Group 133"/>
          <p:cNvGrpSpPr/>
          <p:nvPr/>
        </p:nvGrpSpPr>
        <p:grpSpPr>
          <a:xfrm>
            <a:off x="6689110" y="77360"/>
            <a:ext cx="2373928" cy="977534"/>
            <a:chOff x="2688610" y="2896760"/>
            <a:chExt cx="2373928" cy="977534"/>
          </a:xfrm>
        </p:grpSpPr>
        <p:sp>
          <p:nvSpPr>
            <p:cNvPr id="135" name="Rounded Rectangle 134"/>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36" name="Straight Connector 135"/>
            <p:cNvCxnSpPr>
              <a:stCxn id="144" idx="2"/>
              <a:endCxn id="143"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a:stCxn id="144" idx="2"/>
              <a:endCxn id="142"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a:stCxn id="144" idx="2"/>
              <a:endCxn id="141"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a:stCxn id="144" idx="2"/>
              <a:endCxn id="140"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40" name="tsim">
              <a:hlinkClick r:id="rId9"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41" name="itda">
              <a:hlinkClick r:id="rId7" action="ppaction://hlinksldjump"/>
            </p:cNvPr>
            <p:cNvSpPr/>
            <p:nvPr/>
          </p:nvSpPr>
          <p:spPr>
            <a:xfrm>
              <a:off x="3921392" y="3315573"/>
              <a:ext cx="523859" cy="27219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42"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43" name="euem">
              <a:hlinkClick r:id="rId11"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44" name="tsps">
              <a:hlinkClick r:id="rId2"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45" name="syn">
              <a:hlinkClick r:id="rId12"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46" name="Group 145"/>
          <p:cNvGrpSpPr/>
          <p:nvPr/>
        </p:nvGrpSpPr>
        <p:grpSpPr>
          <a:xfrm>
            <a:off x="2717268" y="3519603"/>
            <a:ext cx="716635" cy="888217"/>
            <a:chOff x="6275478" y="3732016"/>
            <a:chExt cx="716635" cy="888217"/>
          </a:xfrm>
        </p:grpSpPr>
        <p:sp>
          <p:nvSpPr>
            <p:cNvPr id="147"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48" name="Picture 147"/>
            <p:cNvPicPr>
              <a:picLocks noChangeAspect="1"/>
            </p:cNvPicPr>
            <p:nvPr/>
          </p:nvPicPr>
          <p:blipFill>
            <a:blip r:embed="rId13"/>
            <a:stretch>
              <a:fillRect/>
            </a:stretch>
          </p:blipFill>
          <p:spPr>
            <a:xfrm>
              <a:off x="6437199" y="4031165"/>
              <a:ext cx="393192" cy="393192"/>
            </a:xfrm>
            <a:prstGeom prst="rect">
              <a:avLst/>
            </a:prstGeom>
          </p:spPr>
        </p:pic>
      </p:grpSp>
      <p:grpSp>
        <p:nvGrpSpPr>
          <p:cNvPr id="150" name="Group 149"/>
          <p:cNvGrpSpPr/>
          <p:nvPr/>
        </p:nvGrpSpPr>
        <p:grpSpPr>
          <a:xfrm>
            <a:off x="6275478" y="3633903"/>
            <a:ext cx="716635" cy="888217"/>
            <a:chOff x="6275478" y="3732016"/>
            <a:chExt cx="716635" cy="888217"/>
          </a:xfrm>
        </p:grpSpPr>
        <p:sp>
          <p:nvSpPr>
            <p:cNvPr id="151"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52" name="Picture 151"/>
            <p:cNvPicPr>
              <a:picLocks noChangeAspect="1"/>
            </p:cNvPicPr>
            <p:nvPr/>
          </p:nvPicPr>
          <p:blipFill>
            <a:blip r:embed="rId13"/>
            <a:stretch>
              <a:fillRect/>
            </a:stretch>
          </p:blipFill>
          <p:spPr>
            <a:xfrm>
              <a:off x="6437199" y="4031165"/>
              <a:ext cx="393192" cy="393192"/>
            </a:xfrm>
            <a:prstGeom prst="rect">
              <a:avLst/>
            </a:prstGeom>
          </p:spPr>
        </p:pic>
      </p:grpSp>
      <p:sp>
        <p:nvSpPr>
          <p:cNvPr id="57" name="Rounded Rectangular Callout 56"/>
          <p:cNvSpPr/>
          <p:nvPr/>
        </p:nvSpPr>
        <p:spPr>
          <a:xfrm>
            <a:off x="5393972" y="1350650"/>
            <a:ext cx="3597324" cy="2077933"/>
          </a:xfrm>
          <a:prstGeom prst="wedgeRoundRectCallout">
            <a:avLst>
              <a:gd name="adj1" fmla="val -112603"/>
              <a:gd name="adj2" fmla="val -35625"/>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t>The administrative console for the BMC TrueSight IT Data Analytics product.</a:t>
            </a:r>
          </a:p>
          <a:p>
            <a:pPr marL="171450" indent="-171450">
              <a:buFont typeface="Arial" panose="020B0604020202020204" pitchFamily="34" charset="0"/>
              <a:buChar char="•"/>
            </a:pPr>
            <a:r>
              <a:rPr lang="en-US" sz="1200" dirty="0"/>
              <a:t>The Console Server component serves as the user interface for performing all actions in the BMC TrueSight IT Data Analytics product.</a:t>
            </a:r>
          </a:p>
          <a:p>
            <a:pPr marL="171450" indent="-171450">
              <a:buFont typeface="Arial" panose="020B0604020202020204" pitchFamily="34" charset="0"/>
              <a:buChar char="•"/>
            </a:pPr>
            <a:r>
              <a:rPr lang="en-US" sz="1200" dirty="0"/>
              <a:t>The Search component is responsible for processing searches that are executed by the user. In addition, this component is responsible for executing the scheduled notifications and reports.</a:t>
            </a:r>
          </a:p>
        </p:txBody>
      </p:sp>
    </p:spTree>
    <p:extLst>
      <p:ext uri="{BB962C8B-B14F-4D97-AF65-F5344CB8AC3E}">
        <p14:creationId xmlns:p14="http://schemas.microsoft.com/office/powerpoint/2010/main" val="39778909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TrueSight Operations Management Architecture</a:t>
            </a:r>
            <a:r>
              <a:rPr lang="en-US" dirty="0">
                <a:solidFill>
                  <a:schemeClr val="bg1"/>
                </a:solidFill>
              </a:rPr>
              <a:t> </a:t>
            </a:r>
            <a:r>
              <a:rPr lang="en-US" dirty="0" err="1">
                <a:solidFill>
                  <a:schemeClr val="bg1"/>
                </a:solidFill>
              </a:rPr>
              <a:t>REUEM</a:t>
            </a:r>
            <a:endParaRPr lang="en-US" dirty="0"/>
          </a:p>
        </p:txBody>
      </p:sp>
      <p:grpSp>
        <p:nvGrpSpPr>
          <p:cNvPr id="72" name="Group 71"/>
          <p:cNvGrpSpPr/>
          <p:nvPr/>
        </p:nvGrpSpPr>
        <p:grpSpPr>
          <a:xfrm>
            <a:off x="516528" y="1383129"/>
            <a:ext cx="7287283" cy="2864268"/>
            <a:chOff x="516528" y="1383129"/>
            <a:chExt cx="7287283" cy="2864268"/>
          </a:xfrm>
        </p:grpSpPr>
        <p:sp>
          <p:nvSpPr>
            <p:cNvPr id="73" name="Rounded Rectangle 72"/>
            <p:cNvSpPr/>
            <p:nvPr/>
          </p:nvSpPr>
          <p:spPr>
            <a:xfrm>
              <a:off x="516528" y="2811172"/>
              <a:ext cx="7287283" cy="143622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74" name="Straight Connector 73"/>
            <p:cNvCxnSpPr>
              <a:stCxn id="87" idx="2"/>
              <a:endCxn id="94" idx="0"/>
            </p:cNvCxnSpPr>
            <p:nvPr/>
          </p:nvCxnSpPr>
          <p:spPr>
            <a:xfrm flipH="1">
              <a:off x="1322912" y="2294621"/>
              <a:ext cx="282634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87" idx="2"/>
              <a:endCxn id="98" idx="0"/>
            </p:cNvCxnSpPr>
            <p:nvPr/>
          </p:nvCxnSpPr>
          <p:spPr>
            <a:xfrm flipH="1">
              <a:off x="3207143" y="2294621"/>
              <a:ext cx="942115"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87" idx="2"/>
              <a:endCxn id="100" idx="0"/>
            </p:cNvCxnSpPr>
            <p:nvPr/>
          </p:nvCxnSpPr>
          <p:spPr>
            <a:xfrm>
              <a:off x="4149258" y="2294621"/>
              <a:ext cx="94211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87" idx="2"/>
              <a:endCxn id="102" idx="0"/>
            </p:cNvCxnSpPr>
            <p:nvPr/>
          </p:nvCxnSpPr>
          <p:spPr>
            <a:xfrm>
              <a:off x="4149258" y="2294621"/>
              <a:ext cx="2826347"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78" name="Group 77"/>
            <p:cNvGrpSpPr/>
            <p:nvPr/>
          </p:nvGrpSpPr>
          <p:grpSpPr>
            <a:xfrm>
              <a:off x="614252" y="2901963"/>
              <a:ext cx="7070013" cy="1242759"/>
              <a:chOff x="1221524" y="2901963"/>
              <a:chExt cx="7070013" cy="1242759"/>
            </a:xfrm>
          </p:grpSpPr>
          <p:grpSp>
            <p:nvGrpSpPr>
              <p:cNvPr id="89" name="Group 88"/>
              <p:cNvGrpSpPr/>
              <p:nvPr/>
            </p:nvGrpSpPr>
            <p:grpSpPr>
              <a:xfrm>
                <a:off x="6874217" y="2901963"/>
                <a:ext cx="1417320" cy="685800"/>
                <a:chOff x="7418668" y="2901963"/>
                <a:chExt cx="1417320" cy="685800"/>
              </a:xfrm>
            </p:grpSpPr>
            <p:sp>
              <p:nvSpPr>
                <p:cNvPr id="102" name="tsim">
                  <a:hlinkClick r:id="rId3" action="ppaction://hlinksldjump"/>
                </p:cNvPr>
                <p:cNvSpPr/>
                <p:nvPr/>
              </p:nvSpPr>
              <p:spPr>
                <a:xfrm>
                  <a:off x="7418668" y="2901963"/>
                  <a:ext cx="1417320" cy="68580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103" name="help_tsim">
                  <a:hlinkClick r:id="rId4" action="ppaction://hlinksldjump"/>
                </p:cNvPr>
                <p:cNvSpPr>
                  <a:spLocks/>
                </p:cNvSpPr>
                <p:nvPr/>
              </p:nvSpPr>
              <p:spPr>
                <a:xfrm>
                  <a:off x="8629122"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90" name="Group 89"/>
              <p:cNvGrpSpPr/>
              <p:nvPr/>
            </p:nvGrpSpPr>
            <p:grpSpPr>
              <a:xfrm>
                <a:off x="4989986" y="2901963"/>
                <a:ext cx="1417320" cy="685800"/>
                <a:chOff x="5245924" y="2901963"/>
                <a:chExt cx="1417320" cy="685800"/>
              </a:xfrm>
            </p:grpSpPr>
            <p:sp>
              <p:nvSpPr>
                <p:cNvPr id="100" name="itda">
                  <a:hlinkClick r:id="rId5" action="ppaction://hlinksldjump"/>
                </p:cNvPr>
                <p:cNvSpPr/>
                <p:nvPr/>
              </p:nvSpPr>
              <p:spPr>
                <a:xfrm>
                  <a:off x="5245924" y="2901963"/>
                  <a:ext cx="1417320" cy="68580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a:t>
                  </a:r>
                  <a:br>
                    <a:rPr lang="en-US" sz="1350" dirty="0"/>
                  </a:br>
                  <a:r>
                    <a:rPr lang="en-US" sz="1350" dirty="0"/>
                    <a:t>Server</a:t>
                  </a:r>
                </a:p>
              </p:txBody>
            </p:sp>
            <p:sp>
              <p:nvSpPr>
                <p:cNvPr id="101" name="help_itda">
                  <a:hlinkClick r:id="rId6" action="ppaction://hlinksldjump"/>
                </p:cNvPr>
                <p:cNvSpPr>
                  <a:spLocks/>
                </p:cNvSpPr>
                <p:nvPr/>
              </p:nvSpPr>
              <p:spPr>
                <a:xfrm>
                  <a:off x="6460868"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91" name="Group 90"/>
              <p:cNvGrpSpPr/>
              <p:nvPr/>
            </p:nvGrpSpPr>
            <p:grpSpPr>
              <a:xfrm>
                <a:off x="3105755" y="2901963"/>
                <a:ext cx="1417320" cy="685800"/>
                <a:chOff x="3073180" y="2901963"/>
                <a:chExt cx="1417320" cy="685800"/>
              </a:xfrm>
            </p:grpSpPr>
            <p:sp>
              <p:nvSpPr>
                <p:cNvPr id="98" name="tsavm">
                  <a:hlinkClick r:id="rId7" action="ppaction://hlinksldjump"/>
                </p:cNvPr>
                <p:cNvSpPr/>
                <p:nvPr/>
              </p:nvSpPr>
              <p:spPr>
                <a:xfrm>
                  <a:off x="3073180" y="2901963"/>
                  <a:ext cx="1417320" cy="68580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99" name="help_tsavm">
                  <a:hlinkClick r:id="rId8" action="ppaction://hlinksldjump"/>
                </p:cNvPr>
                <p:cNvSpPr>
                  <a:spLocks/>
                </p:cNvSpPr>
                <p:nvPr/>
              </p:nvSpPr>
              <p:spPr>
                <a:xfrm>
                  <a:off x="4283857"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92" name="Group 91"/>
              <p:cNvGrpSpPr/>
              <p:nvPr/>
            </p:nvGrpSpPr>
            <p:grpSpPr>
              <a:xfrm>
                <a:off x="3227259" y="3458922"/>
                <a:ext cx="1417320" cy="685800"/>
                <a:chOff x="2932138" y="3422287"/>
                <a:chExt cx="1417320" cy="685800"/>
              </a:xfrm>
            </p:grpSpPr>
            <p:sp>
              <p:nvSpPr>
                <p:cNvPr id="96" name="syn">
                  <a:hlinkClick r:id="rId9" action="ppaction://hlinksldjump"/>
                </p:cNvPr>
                <p:cNvSpPr/>
                <p:nvPr/>
              </p:nvSpPr>
              <p:spPr>
                <a:xfrm>
                  <a:off x="2932138" y="3422287"/>
                  <a:ext cx="1417320" cy="685800"/>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Synthetic </a:t>
                  </a:r>
                  <a:br>
                    <a:rPr lang="en-US" sz="1350" dirty="0"/>
                  </a:br>
                  <a:r>
                    <a:rPr lang="en-US" sz="1350" dirty="0"/>
                    <a:t>Monitor</a:t>
                  </a:r>
                </a:p>
              </p:txBody>
            </p:sp>
            <p:sp>
              <p:nvSpPr>
                <p:cNvPr id="97" name="help_syn">
                  <a:hlinkClick r:id="rId10" action="ppaction://hlinksldjump"/>
                </p:cNvPr>
                <p:cNvSpPr>
                  <a:spLocks/>
                </p:cNvSpPr>
                <p:nvPr/>
              </p:nvSpPr>
              <p:spPr>
                <a:xfrm>
                  <a:off x="4145425" y="3434518"/>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93" name="Group 92"/>
              <p:cNvGrpSpPr/>
              <p:nvPr/>
            </p:nvGrpSpPr>
            <p:grpSpPr>
              <a:xfrm>
                <a:off x="1221524" y="2901963"/>
                <a:ext cx="1417320" cy="685800"/>
                <a:chOff x="900438" y="2901963"/>
                <a:chExt cx="1417320" cy="685800"/>
              </a:xfrm>
            </p:grpSpPr>
            <p:sp>
              <p:nvSpPr>
                <p:cNvPr id="94" name="euem">
                  <a:hlinkClick r:id="rId11" action="ppaction://hlinksldjump"/>
                </p:cNvPr>
                <p:cNvSpPr/>
                <p:nvPr/>
              </p:nvSpPr>
              <p:spPr>
                <a:xfrm>
                  <a:off x="900438" y="2901963"/>
                  <a:ext cx="1417320" cy="68580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95" name="help_euem">
                  <a:hlinkClick r:id="rId12" action="ppaction://hlinksldjump"/>
                </p:cNvPr>
                <p:cNvSpPr>
                  <a:spLocks/>
                </p:cNvSpPr>
                <p:nvPr/>
              </p:nvSpPr>
              <p:spPr>
                <a:xfrm>
                  <a:off x="2110986"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nvGrpSpPr>
            <p:cNvPr id="86" name="Group_tsps"/>
            <p:cNvGrpSpPr/>
            <p:nvPr/>
          </p:nvGrpSpPr>
          <p:grpSpPr>
            <a:xfrm>
              <a:off x="3212559" y="1676313"/>
              <a:ext cx="1873398" cy="618308"/>
              <a:chOff x="3432529" y="536725"/>
              <a:chExt cx="1873398" cy="618308"/>
            </a:xfrm>
          </p:grpSpPr>
          <p:sp>
            <p:nvSpPr>
              <p:cNvPr id="87" name="tsps"/>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88" name="help_tsps">
                <a:hlinkClick r:id="rId13" action="ppaction://hlinksldjump"/>
              </p:cNvPr>
              <p:cNvSpPr/>
              <p:nvPr/>
            </p:nvSpPr>
            <p:spPr>
              <a:xfrm>
                <a:off x="5094137" y="56804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0" name="Group 79"/>
            <p:cNvGrpSpPr/>
            <p:nvPr/>
          </p:nvGrpSpPr>
          <p:grpSpPr>
            <a:xfrm>
              <a:off x="6372701" y="1383129"/>
              <a:ext cx="912693" cy="997448"/>
              <a:chOff x="6336701" y="1311129"/>
              <a:chExt cx="912693" cy="997448"/>
            </a:xfrm>
          </p:grpSpPr>
          <p:pic>
            <p:nvPicPr>
              <p:cNvPr id="82" name="Picture 81"/>
              <p:cNvPicPr>
                <a:picLocks noChangeAspect="1"/>
              </p:cNvPicPr>
              <p:nvPr/>
            </p:nvPicPr>
            <p:blipFill>
              <a:blip r:embed="rId14"/>
              <a:stretch>
                <a:fillRect/>
              </a:stretch>
            </p:blipFill>
            <p:spPr>
              <a:xfrm>
                <a:off x="6773906" y="1572396"/>
                <a:ext cx="475488" cy="475488"/>
              </a:xfrm>
              <a:prstGeom prst="rect">
                <a:avLst/>
              </a:prstGeom>
            </p:spPr>
          </p:pic>
          <p:pic>
            <p:nvPicPr>
              <p:cNvPr id="83" name="Picture 82"/>
              <p:cNvPicPr>
                <a:picLocks noChangeAspect="1"/>
              </p:cNvPicPr>
              <p:nvPr/>
            </p:nvPicPr>
            <p:blipFill>
              <a:blip r:embed="rId15"/>
              <a:stretch>
                <a:fillRect/>
              </a:stretch>
            </p:blipFill>
            <p:spPr>
              <a:xfrm>
                <a:off x="6336701" y="1311129"/>
                <a:ext cx="472213" cy="472213"/>
              </a:xfrm>
              <a:prstGeom prst="rect">
                <a:avLst/>
              </a:prstGeom>
            </p:spPr>
          </p:pic>
          <p:pic>
            <p:nvPicPr>
              <p:cNvPr id="84" name="Picture 83"/>
              <p:cNvPicPr>
                <a:picLocks noChangeAspect="1"/>
              </p:cNvPicPr>
              <p:nvPr/>
            </p:nvPicPr>
            <p:blipFill>
              <a:blip r:embed="rId15"/>
              <a:stretch>
                <a:fillRect/>
              </a:stretch>
            </p:blipFill>
            <p:spPr>
              <a:xfrm>
                <a:off x="6336701" y="1836364"/>
                <a:ext cx="472213" cy="472213"/>
              </a:xfrm>
              <a:prstGeom prst="rect">
                <a:avLst/>
              </a:prstGeom>
            </p:spPr>
          </p:pic>
        </p:grpSp>
        <p:cxnSp>
          <p:nvCxnSpPr>
            <p:cNvPr id="81" name="Straight Connector 80"/>
            <p:cNvCxnSpPr>
              <a:stCxn id="87" idx="3"/>
            </p:cNvCxnSpPr>
            <p:nvPr/>
          </p:nvCxnSpPr>
          <p:spPr>
            <a:xfrm flipV="1">
              <a:off x="5085957" y="1977731"/>
              <a:ext cx="1185243"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sp>
        <p:nvSpPr>
          <p:cNvPr id="36" name="Rounded Rectangular Callout 35"/>
          <p:cNvSpPr/>
          <p:nvPr/>
        </p:nvSpPr>
        <p:spPr>
          <a:xfrm>
            <a:off x="500522" y="1677391"/>
            <a:ext cx="2669525" cy="998481"/>
          </a:xfrm>
          <a:prstGeom prst="wedgeRoundRectCallout">
            <a:avLst>
              <a:gd name="adj1" fmla="val 4440"/>
              <a:gd name="adj2" fmla="val 75477"/>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t>The Analyzer organizes traffic data acquired from the Real User Collector component into segments, processes it, and provides usable information.</a:t>
            </a:r>
          </a:p>
        </p:txBody>
      </p:sp>
      <p:sp>
        <p:nvSpPr>
          <p:cNvPr id="37" name="Rectangle 36"/>
          <p:cNvSpPr/>
          <p:nvPr/>
        </p:nvSpPr>
        <p:spPr>
          <a:xfrm>
            <a:off x="6370429" y="1013745"/>
            <a:ext cx="948970" cy="400110"/>
          </a:xfrm>
          <a:prstGeom prst="rect">
            <a:avLst/>
          </a:prstGeom>
        </p:spPr>
        <p:txBody>
          <a:bodyPr wrap="square">
            <a:spAutoFit/>
          </a:bodyPr>
          <a:lstStyle/>
          <a:p>
            <a:r>
              <a:rPr lang="en-US" sz="1000" dirty="0"/>
              <a:t>Presentation Server Users</a:t>
            </a:r>
          </a:p>
        </p:txBody>
      </p:sp>
    </p:spTree>
    <p:extLst>
      <p:ext uri="{BB962C8B-B14F-4D97-AF65-F5344CB8AC3E}">
        <p14:creationId xmlns:p14="http://schemas.microsoft.com/office/powerpoint/2010/main" val="28951129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Straight Arrow Connector 60"/>
          <p:cNvCxnSpPr>
            <a:endCxn id="68" idx="2"/>
          </p:cNvCxnSpPr>
          <p:nvPr/>
        </p:nvCxnSpPr>
        <p:spPr>
          <a:xfrm flipV="1">
            <a:off x="3817446" y="2120086"/>
            <a:ext cx="0" cy="376025"/>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68" idx="0"/>
            <a:endCxn id="74" idx="2"/>
          </p:cNvCxnSpPr>
          <p:nvPr/>
        </p:nvCxnSpPr>
        <p:spPr>
          <a:xfrm flipH="1" flipV="1">
            <a:off x="3819266" y="1346910"/>
            <a:ext cx="1" cy="23984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64" name="Group 63"/>
          <p:cNvGrpSpPr/>
          <p:nvPr/>
        </p:nvGrpSpPr>
        <p:grpSpPr>
          <a:xfrm>
            <a:off x="3014094" y="1586751"/>
            <a:ext cx="1610345" cy="533335"/>
            <a:chOff x="3061302" y="1507551"/>
            <a:chExt cx="1610345" cy="533335"/>
          </a:xfrm>
        </p:grpSpPr>
        <p:sp>
          <p:nvSpPr>
            <p:cNvPr id="68" name="syn"/>
            <p:cNvSpPr/>
            <p:nvPr/>
          </p:nvSpPr>
          <p:spPr>
            <a:xfrm>
              <a:off x="3061302" y="1507551"/>
              <a:ext cx="1610345" cy="533335"/>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Analytics Server</a:t>
              </a:r>
            </a:p>
          </p:txBody>
        </p:sp>
        <p:sp>
          <p:nvSpPr>
            <p:cNvPr id="70" name="help_syn">
              <a:hlinkClick r:id="rId2" action="ppaction://hlinksldjump"/>
            </p:cNvPr>
            <p:cNvSpPr>
              <a:spLocks/>
            </p:cNvSpPr>
            <p:nvPr/>
          </p:nvSpPr>
          <p:spPr>
            <a:xfrm>
              <a:off x="3099966" y="1574746"/>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74" name="tsps">
            <a:hlinkClick r:id="rId3" action="ppaction://hlinksldjump"/>
          </p:cNvPr>
          <p:cNvSpPr/>
          <p:nvPr/>
        </p:nvSpPr>
        <p:spPr>
          <a:xfrm>
            <a:off x="3056121" y="8459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54" name="syn"/>
          <p:cNvSpPr/>
          <p:nvPr/>
        </p:nvSpPr>
        <p:spPr>
          <a:xfrm>
            <a:off x="4072927" y="3532099"/>
            <a:ext cx="1142876"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  Server</a:t>
            </a:r>
          </a:p>
        </p:txBody>
      </p:sp>
      <p:pic>
        <p:nvPicPr>
          <p:cNvPr id="55" name="Picture 54"/>
          <p:cNvPicPr>
            <a:picLocks noChangeAspect="1"/>
          </p:cNvPicPr>
          <p:nvPr/>
        </p:nvPicPr>
        <p:blipFill>
          <a:blip r:embed="rId4"/>
          <a:stretch>
            <a:fillRect/>
          </a:stretch>
        </p:blipFill>
        <p:spPr>
          <a:xfrm>
            <a:off x="4090272" y="3570520"/>
            <a:ext cx="393192" cy="393192"/>
          </a:xfrm>
          <a:prstGeom prst="rect">
            <a:avLst/>
          </a:prstGeom>
        </p:spPr>
      </p:pic>
      <p:grpSp>
        <p:nvGrpSpPr>
          <p:cNvPr id="56" name="Group 55"/>
          <p:cNvGrpSpPr/>
          <p:nvPr/>
        </p:nvGrpSpPr>
        <p:grpSpPr>
          <a:xfrm>
            <a:off x="3165967" y="2343711"/>
            <a:ext cx="1302958" cy="746019"/>
            <a:chOff x="6261883" y="1966470"/>
            <a:chExt cx="1302958" cy="746019"/>
          </a:xfrm>
        </p:grpSpPr>
        <p:sp>
          <p:nvSpPr>
            <p:cNvPr id="58" name="Rounded Rectangle 57"/>
            <p:cNvSpPr/>
            <p:nvPr/>
          </p:nvSpPr>
          <p:spPr>
            <a:xfrm>
              <a:off x="6261883" y="19664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9" name="Rounded Rectangle 58"/>
            <p:cNvSpPr/>
            <p:nvPr/>
          </p:nvSpPr>
          <p:spPr>
            <a:xfrm>
              <a:off x="6414283" y="21188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0" name="Rounded Rectangle 59"/>
            <p:cNvSpPr/>
            <p:nvPr/>
          </p:nvSpPr>
          <p:spPr>
            <a:xfrm>
              <a:off x="6566683" y="22712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Collection Station</a:t>
              </a:r>
            </a:p>
          </p:txBody>
        </p:sp>
      </p:grpSp>
      <p:sp>
        <p:nvSpPr>
          <p:cNvPr id="66" name="Title 2"/>
          <p:cNvSpPr>
            <a:spLocks noGrp="1"/>
          </p:cNvSpPr>
          <p:nvPr>
            <p:ph type="title"/>
          </p:nvPr>
        </p:nvSpPr>
        <p:spPr>
          <a:xfrm>
            <a:off x="457200" y="205979"/>
            <a:ext cx="8229600" cy="661854"/>
          </a:xfrm>
        </p:spPr>
        <p:txBody>
          <a:bodyPr/>
          <a:lstStyle/>
          <a:p>
            <a:r>
              <a:rPr lang="en-US" dirty="0"/>
              <a:t>IT Data Analytics</a:t>
            </a:r>
          </a:p>
        </p:txBody>
      </p:sp>
      <p:sp>
        <p:nvSpPr>
          <p:cNvPr id="71" name="TextBox 70"/>
          <p:cNvSpPr txBox="1"/>
          <p:nvPr/>
        </p:nvSpPr>
        <p:spPr>
          <a:xfrm>
            <a:off x="5379241" y="3754868"/>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cxnSp>
        <p:nvCxnSpPr>
          <p:cNvPr id="72" name="Straight Arrow Connector 71"/>
          <p:cNvCxnSpPr>
            <a:stCxn id="54" idx="3"/>
            <a:endCxn id="113" idx="1"/>
          </p:cNvCxnSpPr>
          <p:nvPr/>
        </p:nvCxnSpPr>
        <p:spPr>
          <a:xfrm>
            <a:off x="5215803" y="4077324"/>
            <a:ext cx="1059675" cy="688"/>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75" name="Group 74"/>
          <p:cNvGrpSpPr/>
          <p:nvPr/>
        </p:nvGrpSpPr>
        <p:grpSpPr>
          <a:xfrm>
            <a:off x="1030282" y="3537994"/>
            <a:ext cx="1290593" cy="1090449"/>
            <a:chOff x="5556531" y="1961431"/>
            <a:chExt cx="1290593" cy="1090449"/>
          </a:xfrm>
        </p:grpSpPr>
        <p:grpSp>
          <p:nvGrpSpPr>
            <p:cNvPr id="77" name="Group 76"/>
            <p:cNvGrpSpPr/>
            <p:nvPr/>
          </p:nvGrpSpPr>
          <p:grpSpPr>
            <a:xfrm>
              <a:off x="5556531" y="1961431"/>
              <a:ext cx="1290593" cy="1090449"/>
              <a:chOff x="666858" y="1482801"/>
              <a:chExt cx="1290593" cy="1090449"/>
            </a:xfrm>
          </p:grpSpPr>
          <p:sp>
            <p:nvSpPr>
              <p:cNvPr id="80"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1" name="Picture 80"/>
              <p:cNvPicPr>
                <a:picLocks noChangeAspect="1"/>
              </p:cNvPicPr>
              <p:nvPr/>
            </p:nvPicPr>
            <p:blipFill>
              <a:blip r:embed="rId5"/>
              <a:stretch>
                <a:fillRect/>
              </a:stretch>
            </p:blipFill>
            <p:spPr>
              <a:xfrm>
                <a:off x="683686" y="1528852"/>
                <a:ext cx="393192" cy="393192"/>
              </a:xfrm>
              <a:prstGeom prst="rect">
                <a:avLst/>
              </a:prstGeom>
            </p:spPr>
          </p:pic>
          <p:sp>
            <p:nvSpPr>
              <p:cNvPr id="82"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84" name="Rounded Rectangle 83"/>
              <p:cNvSpPr/>
              <p:nvPr/>
            </p:nvSpPr>
            <p:spPr>
              <a:xfrm rot="16200000">
                <a:off x="1040116" y="2167565"/>
                <a:ext cx="382452" cy="308927"/>
              </a:xfrm>
              <a:prstGeom prst="roundRect">
                <a:avLst>
                  <a:gd name="adj" fmla="val 2135"/>
                </a:avLst>
              </a:prstGeom>
              <a:solidFill>
                <a:schemeClr val="bg1"/>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ITDA KM</a:t>
                </a:r>
              </a:p>
            </p:txBody>
          </p:sp>
        </p:grpSp>
        <p:sp>
          <p:nvSpPr>
            <p:cNvPr id="78" name="help_syn">
              <a:hlinkClick r:id="rId6" action="ppaction://hlinksldjump"/>
            </p:cNvPr>
            <p:cNvSpPr>
              <a:spLocks/>
            </p:cNvSpPr>
            <p:nvPr/>
          </p:nvSpPr>
          <p:spPr>
            <a:xfrm>
              <a:off x="6633795" y="1987873"/>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85" name="syn"/>
          <p:cNvSpPr/>
          <p:nvPr/>
        </p:nvSpPr>
        <p:spPr>
          <a:xfrm>
            <a:off x="4375221" y="4047524"/>
            <a:ext cx="758863" cy="346162"/>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ITDA Agent</a:t>
            </a:r>
          </a:p>
        </p:txBody>
      </p:sp>
      <p:sp>
        <p:nvSpPr>
          <p:cNvPr id="86" name="help_syn">
            <a:hlinkClick r:id="rId7" action="ppaction://hlinksldjump"/>
          </p:cNvPr>
          <p:cNvSpPr>
            <a:spLocks/>
          </p:cNvSpPr>
          <p:nvPr/>
        </p:nvSpPr>
        <p:spPr>
          <a:xfrm>
            <a:off x="3225220" y="2387072"/>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89" name="TextBox 88"/>
          <p:cNvSpPr txBox="1"/>
          <p:nvPr/>
        </p:nvSpPr>
        <p:spPr>
          <a:xfrm>
            <a:off x="4270234" y="3108973"/>
            <a:ext cx="401413" cy="215446"/>
          </a:xfrm>
          <a:prstGeom prst="rect">
            <a:avLst/>
          </a:prstGeom>
          <a:solidFill>
            <a:schemeClr val="bg1"/>
          </a:solidFill>
        </p:spPr>
        <p:txBody>
          <a:bodyPr wrap="square" rtlCol="0">
            <a:spAutoFit/>
          </a:bodyPr>
          <a:lstStyle/>
          <a:p>
            <a:pPr algn="ctr"/>
            <a:r>
              <a:rPr lang="en-US" sz="800" dirty="0"/>
              <a:t>Data</a:t>
            </a:r>
          </a:p>
        </p:txBody>
      </p:sp>
      <p:sp>
        <p:nvSpPr>
          <p:cNvPr id="90" name="TextBox 89"/>
          <p:cNvSpPr txBox="1"/>
          <p:nvPr/>
        </p:nvSpPr>
        <p:spPr>
          <a:xfrm>
            <a:off x="3582805" y="3130172"/>
            <a:ext cx="603628"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sp>
        <p:nvSpPr>
          <p:cNvPr id="91" name="TextBox 90"/>
          <p:cNvSpPr txBox="1"/>
          <p:nvPr/>
        </p:nvSpPr>
        <p:spPr>
          <a:xfrm>
            <a:off x="2415963" y="3108973"/>
            <a:ext cx="471893" cy="215444"/>
          </a:xfrm>
          <a:prstGeom prst="rect">
            <a:avLst/>
          </a:prstGeom>
          <a:solidFill>
            <a:schemeClr val="bg1"/>
          </a:solidFill>
        </p:spPr>
        <p:txBody>
          <a:bodyPr wrap="square" rtlCol="0">
            <a:spAutoFit/>
          </a:bodyPr>
          <a:lstStyle/>
          <a:p>
            <a:pPr algn="ctr"/>
            <a:r>
              <a:rPr lang="en-US" sz="800" dirty="0"/>
              <a:t>Data</a:t>
            </a:r>
          </a:p>
        </p:txBody>
      </p:sp>
      <p:cxnSp>
        <p:nvCxnSpPr>
          <p:cNvPr id="92" name="Straight Arrow Connector 91"/>
          <p:cNvCxnSpPr/>
          <p:nvPr/>
        </p:nvCxnSpPr>
        <p:spPr>
          <a:xfrm flipV="1">
            <a:off x="1798620" y="3089731"/>
            <a:ext cx="1672147" cy="431011"/>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54" idx="0"/>
          </p:cNvCxnSpPr>
          <p:nvPr/>
        </p:nvCxnSpPr>
        <p:spPr>
          <a:xfrm flipH="1" flipV="1">
            <a:off x="4164125" y="3083482"/>
            <a:ext cx="480240" cy="448617"/>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a:endCxn id="109" idx="0"/>
          </p:cNvCxnSpPr>
          <p:nvPr/>
        </p:nvCxnSpPr>
        <p:spPr>
          <a:xfrm flipH="1">
            <a:off x="3075586" y="3089730"/>
            <a:ext cx="778100" cy="429873"/>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95" name="help_syn">
            <a:hlinkClick r:id="rId8" action="ppaction://hlinksldjump"/>
          </p:cNvPr>
          <p:cNvSpPr>
            <a:spLocks/>
          </p:cNvSpPr>
          <p:nvPr/>
        </p:nvSpPr>
        <p:spPr>
          <a:xfrm>
            <a:off x="5006280" y="3571398"/>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96" name="Group 95"/>
          <p:cNvGrpSpPr/>
          <p:nvPr/>
        </p:nvGrpSpPr>
        <p:grpSpPr>
          <a:xfrm>
            <a:off x="6689110" y="77360"/>
            <a:ext cx="2373928" cy="977534"/>
            <a:chOff x="2688610" y="2896760"/>
            <a:chExt cx="2373928" cy="977534"/>
          </a:xfrm>
        </p:grpSpPr>
        <p:sp>
          <p:nvSpPr>
            <p:cNvPr id="97" name="Rounded Rectangle 96"/>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98" name="Straight Connector 97"/>
            <p:cNvCxnSpPr>
              <a:stCxn id="106" idx="2"/>
              <a:endCxn id="105"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106" idx="2"/>
              <a:endCxn id="104"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106" idx="2"/>
              <a:endCxn id="103"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106" idx="2"/>
              <a:endCxn id="102"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02" name="tsim">
              <a:hlinkClick r:id="rId9"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03" name="itda">
              <a:hlinkClick r:id="rId7" action="ppaction://hlinksldjump"/>
            </p:cNvPr>
            <p:cNvSpPr/>
            <p:nvPr/>
          </p:nvSpPr>
          <p:spPr>
            <a:xfrm>
              <a:off x="3921392" y="3315573"/>
              <a:ext cx="523859" cy="27219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04"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05" name="euem">
              <a:hlinkClick r:id="rId11"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06" name="tsps">
              <a:hlinkClick r:id="rId3"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07" name="syn">
              <a:hlinkClick r:id="rId12"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08" name="Group 107"/>
          <p:cNvGrpSpPr/>
          <p:nvPr/>
        </p:nvGrpSpPr>
        <p:grpSpPr>
          <a:xfrm>
            <a:off x="2717268" y="3519603"/>
            <a:ext cx="716635" cy="888217"/>
            <a:chOff x="6275478" y="3732016"/>
            <a:chExt cx="716635" cy="888217"/>
          </a:xfrm>
        </p:grpSpPr>
        <p:sp>
          <p:nvSpPr>
            <p:cNvPr id="109"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1" name="Picture 110"/>
            <p:cNvPicPr>
              <a:picLocks noChangeAspect="1"/>
            </p:cNvPicPr>
            <p:nvPr/>
          </p:nvPicPr>
          <p:blipFill>
            <a:blip r:embed="rId13"/>
            <a:stretch>
              <a:fillRect/>
            </a:stretch>
          </p:blipFill>
          <p:spPr>
            <a:xfrm>
              <a:off x="6437199" y="4031165"/>
              <a:ext cx="393192" cy="393192"/>
            </a:xfrm>
            <a:prstGeom prst="rect">
              <a:avLst/>
            </a:prstGeom>
          </p:spPr>
        </p:pic>
      </p:grpSp>
      <p:grpSp>
        <p:nvGrpSpPr>
          <p:cNvPr id="112" name="Group 111"/>
          <p:cNvGrpSpPr/>
          <p:nvPr/>
        </p:nvGrpSpPr>
        <p:grpSpPr>
          <a:xfrm>
            <a:off x="6275478" y="3633903"/>
            <a:ext cx="716635" cy="888217"/>
            <a:chOff x="6275478" y="3732016"/>
            <a:chExt cx="716635" cy="888217"/>
          </a:xfrm>
        </p:grpSpPr>
        <p:sp>
          <p:nvSpPr>
            <p:cNvPr id="113"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4" name="Picture 113"/>
            <p:cNvPicPr>
              <a:picLocks noChangeAspect="1"/>
            </p:cNvPicPr>
            <p:nvPr/>
          </p:nvPicPr>
          <p:blipFill>
            <a:blip r:embed="rId13"/>
            <a:stretch>
              <a:fillRect/>
            </a:stretch>
          </p:blipFill>
          <p:spPr>
            <a:xfrm>
              <a:off x="6437199" y="4031165"/>
              <a:ext cx="393192" cy="393192"/>
            </a:xfrm>
            <a:prstGeom prst="rect">
              <a:avLst/>
            </a:prstGeom>
          </p:spPr>
        </p:pic>
      </p:grpSp>
      <p:sp>
        <p:nvSpPr>
          <p:cNvPr id="57" name="Rounded Rectangular Callout 56"/>
          <p:cNvSpPr/>
          <p:nvPr/>
        </p:nvSpPr>
        <p:spPr>
          <a:xfrm>
            <a:off x="6056554" y="1653946"/>
            <a:ext cx="2000246" cy="891752"/>
          </a:xfrm>
          <a:prstGeom prst="wedgeRoundRectCallout">
            <a:avLst>
              <a:gd name="adj1" fmla="val -187347"/>
              <a:gd name="adj2" fmla="val 30825"/>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t>Responsible for collecting and receiving data from target hosts and then forwards data to indexer.</a:t>
            </a:r>
          </a:p>
        </p:txBody>
      </p:sp>
    </p:spTree>
    <p:extLst>
      <p:ext uri="{BB962C8B-B14F-4D97-AF65-F5344CB8AC3E}">
        <p14:creationId xmlns:p14="http://schemas.microsoft.com/office/powerpoint/2010/main" val="23310187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Straight Arrow Connector 60"/>
          <p:cNvCxnSpPr>
            <a:endCxn id="68" idx="2"/>
          </p:cNvCxnSpPr>
          <p:nvPr/>
        </p:nvCxnSpPr>
        <p:spPr>
          <a:xfrm flipV="1">
            <a:off x="3817446" y="2120086"/>
            <a:ext cx="0" cy="376025"/>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68" idx="0"/>
            <a:endCxn id="74" idx="2"/>
          </p:cNvCxnSpPr>
          <p:nvPr/>
        </p:nvCxnSpPr>
        <p:spPr>
          <a:xfrm flipH="1" flipV="1">
            <a:off x="3819266" y="1346910"/>
            <a:ext cx="1" cy="23984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64" name="Group 63"/>
          <p:cNvGrpSpPr/>
          <p:nvPr/>
        </p:nvGrpSpPr>
        <p:grpSpPr>
          <a:xfrm>
            <a:off x="3014094" y="1586751"/>
            <a:ext cx="1610345" cy="533335"/>
            <a:chOff x="3061302" y="1507551"/>
            <a:chExt cx="1610345" cy="533335"/>
          </a:xfrm>
        </p:grpSpPr>
        <p:sp>
          <p:nvSpPr>
            <p:cNvPr id="68" name="syn"/>
            <p:cNvSpPr/>
            <p:nvPr/>
          </p:nvSpPr>
          <p:spPr>
            <a:xfrm>
              <a:off x="3061302" y="1507551"/>
              <a:ext cx="1610345" cy="533335"/>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Analytics Server</a:t>
              </a:r>
            </a:p>
          </p:txBody>
        </p:sp>
        <p:sp>
          <p:nvSpPr>
            <p:cNvPr id="70" name="help_syn">
              <a:hlinkClick r:id="rId2" action="ppaction://hlinksldjump"/>
            </p:cNvPr>
            <p:cNvSpPr>
              <a:spLocks/>
            </p:cNvSpPr>
            <p:nvPr/>
          </p:nvSpPr>
          <p:spPr>
            <a:xfrm>
              <a:off x="3099966" y="1574746"/>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74" name="tsps">
            <a:hlinkClick r:id="rId3" action="ppaction://hlinksldjump"/>
          </p:cNvPr>
          <p:cNvSpPr/>
          <p:nvPr/>
        </p:nvSpPr>
        <p:spPr>
          <a:xfrm>
            <a:off x="3056121" y="8459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54" name="syn"/>
          <p:cNvSpPr/>
          <p:nvPr/>
        </p:nvSpPr>
        <p:spPr>
          <a:xfrm>
            <a:off x="4072927" y="3532099"/>
            <a:ext cx="1142876"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  Server</a:t>
            </a:r>
          </a:p>
        </p:txBody>
      </p:sp>
      <p:pic>
        <p:nvPicPr>
          <p:cNvPr id="55" name="Picture 54"/>
          <p:cNvPicPr>
            <a:picLocks noChangeAspect="1"/>
          </p:cNvPicPr>
          <p:nvPr/>
        </p:nvPicPr>
        <p:blipFill>
          <a:blip r:embed="rId4"/>
          <a:stretch>
            <a:fillRect/>
          </a:stretch>
        </p:blipFill>
        <p:spPr>
          <a:xfrm>
            <a:off x="4090272" y="3570520"/>
            <a:ext cx="393192" cy="393192"/>
          </a:xfrm>
          <a:prstGeom prst="rect">
            <a:avLst/>
          </a:prstGeom>
        </p:spPr>
      </p:pic>
      <p:grpSp>
        <p:nvGrpSpPr>
          <p:cNvPr id="56" name="Group 55"/>
          <p:cNvGrpSpPr/>
          <p:nvPr/>
        </p:nvGrpSpPr>
        <p:grpSpPr>
          <a:xfrm>
            <a:off x="3165967" y="2343711"/>
            <a:ext cx="1302958" cy="746019"/>
            <a:chOff x="6261883" y="1966470"/>
            <a:chExt cx="1302958" cy="746019"/>
          </a:xfrm>
        </p:grpSpPr>
        <p:sp>
          <p:nvSpPr>
            <p:cNvPr id="58" name="Rounded Rectangle 57"/>
            <p:cNvSpPr/>
            <p:nvPr/>
          </p:nvSpPr>
          <p:spPr>
            <a:xfrm>
              <a:off x="6261883" y="19664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9" name="Rounded Rectangle 58"/>
            <p:cNvSpPr/>
            <p:nvPr/>
          </p:nvSpPr>
          <p:spPr>
            <a:xfrm>
              <a:off x="6414283" y="21188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60" name="Rounded Rectangle 59"/>
            <p:cNvSpPr/>
            <p:nvPr/>
          </p:nvSpPr>
          <p:spPr>
            <a:xfrm>
              <a:off x="6566683" y="22712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Collection Station</a:t>
              </a:r>
            </a:p>
          </p:txBody>
        </p:sp>
      </p:grpSp>
      <p:sp>
        <p:nvSpPr>
          <p:cNvPr id="66" name="Title 2"/>
          <p:cNvSpPr>
            <a:spLocks noGrp="1"/>
          </p:cNvSpPr>
          <p:nvPr>
            <p:ph type="title"/>
          </p:nvPr>
        </p:nvSpPr>
        <p:spPr>
          <a:xfrm>
            <a:off x="457200" y="205979"/>
            <a:ext cx="8229600" cy="661854"/>
          </a:xfrm>
        </p:spPr>
        <p:txBody>
          <a:bodyPr/>
          <a:lstStyle/>
          <a:p>
            <a:r>
              <a:rPr lang="en-US" dirty="0"/>
              <a:t>IT Data Analytics</a:t>
            </a:r>
          </a:p>
        </p:txBody>
      </p:sp>
      <p:sp>
        <p:nvSpPr>
          <p:cNvPr id="71" name="TextBox 70"/>
          <p:cNvSpPr txBox="1"/>
          <p:nvPr/>
        </p:nvSpPr>
        <p:spPr>
          <a:xfrm>
            <a:off x="5379241" y="3754868"/>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cxnSp>
        <p:nvCxnSpPr>
          <p:cNvPr id="72" name="Straight Arrow Connector 71"/>
          <p:cNvCxnSpPr>
            <a:stCxn id="54" idx="3"/>
            <a:endCxn id="113" idx="1"/>
          </p:cNvCxnSpPr>
          <p:nvPr/>
        </p:nvCxnSpPr>
        <p:spPr>
          <a:xfrm>
            <a:off x="5215803" y="4077324"/>
            <a:ext cx="1059675" cy="688"/>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75" name="Group 74"/>
          <p:cNvGrpSpPr/>
          <p:nvPr/>
        </p:nvGrpSpPr>
        <p:grpSpPr>
          <a:xfrm>
            <a:off x="1030282" y="3537994"/>
            <a:ext cx="1290593" cy="1090449"/>
            <a:chOff x="5556531" y="1961431"/>
            <a:chExt cx="1290593" cy="1090449"/>
          </a:xfrm>
        </p:grpSpPr>
        <p:grpSp>
          <p:nvGrpSpPr>
            <p:cNvPr id="77" name="Group 76"/>
            <p:cNvGrpSpPr/>
            <p:nvPr/>
          </p:nvGrpSpPr>
          <p:grpSpPr>
            <a:xfrm>
              <a:off x="5556531" y="1961431"/>
              <a:ext cx="1290593" cy="1090449"/>
              <a:chOff x="666858" y="1482801"/>
              <a:chExt cx="1290593" cy="1090449"/>
            </a:xfrm>
          </p:grpSpPr>
          <p:sp>
            <p:nvSpPr>
              <p:cNvPr id="80"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1" name="Picture 80"/>
              <p:cNvPicPr>
                <a:picLocks noChangeAspect="1"/>
              </p:cNvPicPr>
              <p:nvPr/>
            </p:nvPicPr>
            <p:blipFill>
              <a:blip r:embed="rId5"/>
              <a:stretch>
                <a:fillRect/>
              </a:stretch>
            </p:blipFill>
            <p:spPr>
              <a:xfrm>
                <a:off x="683686" y="1528852"/>
                <a:ext cx="393192" cy="393192"/>
              </a:xfrm>
              <a:prstGeom prst="rect">
                <a:avLst/>
              </a:prstGeom>
            </p:spPr>
          </p:pic>
          <p:sp>
            <p:nvSpPr>
              <p:cNvPr id="82"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84" name="Rounded Rectangle 83"/>
              <p:cNvSpPr/>
              <p:nvPr/>
            </p:nvSpPr>
            <p:spPr>
              <a:xfrm rot="16200000">
                <a:off x="1040116" y="2167565"/>
                <a:ext cx="382452" cy="308927"/>
              </a:xfrm>
              <a:prstGeom prst="roundRect">
                <a:avLst>
                  <a:gd name="adj" fmla="val 2135"/>
                </a:avLst>
              </a:prstGeom>
              <a:solidFill>
                <a:schemeClr val="bg1"/>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ITDA KM</a:t>
                </a:r>
              </a:p>
            </p:txBody>
          </p:sp>
        </p:grpSp>
        <p:sp>
          <p:nvSpPr>
            <p:cNvPr id="78" name="help_syn">
              <a:hlinkClick r:id="rId6" action="ppaction://hlinksldjump"/>
            </p:cNvPr>
            <p:cNvSpPr>
              <a:spLocks/>
            </p:cNvSpPr>
            <p:nvPr/>
          </p:nvSpPr>
          <p:spPr>
            <a:xfrm>
              <a:off x="6633795" y="1987873"/>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85" name="syn"/>
          <p:cNvSpPr/>
          <p:nvPr/>
        </p:nvSpPr>
        <p:spPr>
          <a:xfrm>
            <a:off x="4375221" y="4047524"/>
            <a:ext cx="758863" cy="346162"/>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ITDA Agent</a:t>
            </a:r>
          </a:p>
        </p:txBody>
      </p:sp>
      <p:sp>
        <p:nvSpPr>
          <p:cNvPr id="86" name="help_syn">
            <a:hlinkClick r:id="rId7" action="ppaction://hlinksldjump"/>
          </p:cNvPr>
          <p:cNvSpPr>
            <a:spLocks/>
          </p:cNvSpPr>
          <p:nvPr/>
        </p:nvSpPr>
        <p:spPr>
          <a:xfrm>
            <a:off x="3225220" y="2387072"/>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89" name="TextBox 88"/>
          <p:cNvSpPr txBox="1"/>
          <p:nvPr/>
        </p:nvSpPr>
        <p:spPr>
          <a:xfrm>
            <a:off x="4270234" y="3108973"/>
            <a:ext cx="401413" cy="215446"/>
          </a:xfrm>
          <a:prstGeom prst="rect">
            <a:avLst/>
          </a:prstGeom>
          <a:solidFill>
            <a:schemeClr val="bg1"/>
          </a:solidFill>
        </p:spPr>
        <p:txBody>
          <a:bodyPr wrap="square" rtlCol="0">
            <a:spAutoFit/>
          </a:bodyPr>
          <a:lstStyle/>
          <a:p>
            <a:pPr algn="ctr"/>
            <a:r>
              <a:rPr lang="en-US" sz="800" dirty="0"/>
              <a:t>Data</a:t>
            </a:r>
          </a:p>
        </p:txBody>
      </p:sp>
      <p:sp>
        <p:nvSpPr>
          <p:cNvPr id="90" name="TextBox 89"/>
          <p:cNvSpPr txBox="1"/>
          <p:nvPr/>
        </p:nvSpPr>
        <p:spPr>
          <a:xfrm>
            <a:off x="3582805" y="3130172"/>
            <a:ext cx="603628"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sp>
        <p:nvSpPr>
          <p:cNvPr id="91" name="TextBox 90"/>
          <p:cNvSpPr txBox="1"/>
          <p:nvPr/>
        </p:nvSpPr>
        <p:spPr>
          <a:xfrm>
            <a:off x="2415963" y="3108973"/>
            <a:ext cx="471893" cy="215444"/>
          </a:xfrm>
          <a:prstGeom prst="rect">
            <a:avLst/>
          </a:prstGeom>
          <a:solidFill>
            <a:schemeClr val="bg1"/>
          </a:solidFill>
        </p:spPr>
        <p:txBody>
          <a:bodyPr wrap="square" rtlCol="0">
            <a:spAutoFit/>
          </a:bodyPr>
          <a:lstStyle/>
          <a:p>
            <a:pPr algn="ctr"/>
            <a:r>
              <a:rPr lang="en-US" sz="800" dirty="0"/>
              <a:t>Data</a:t>
            </a:r>
          </a:p>
        </p:txBody>
      </p:sp>
      <p:cxnSp>
        <p:nvCxnSpPr>
          <p:cNvPr id="92" name="Straight Arrow Connector 91"/>
          <p:cNvCxnSpPr/>
          <p:nvPr/>
        </p:nvCxnSpPr>
        <p:spPr>
          <a:xfrm flipV="1">
            <a:off x="1798620" y="3089731"/>
            <a:ext cx="1672147" cy="431011"/>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54" idx="0"/>
          </p:cNvCxnSpPr>
          <p:nvPr/>
        </p:nvCxnSpPr>
        <p:spPr>
          <a:xfrm flipH="1" flipV="1">
            <a:off x="4164125" y="3083482"/>
            <a:ext cx="480240" cy="448617"/>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a:endCxn id="109" idx="0"/>
          </p:cNvCxnSpPr>
          <p:nvPr/>
        </p:nvCxnSpPr>
        <p:spPr>
          <a:xfrm flipH="1">
            <a:off x="3075586" y="3089730"/>
            <a:ext cx="778100" cy="429873"/>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95" name="help_syn">
            <a:hlinkClick r:id="rId8" action="ppaction://hlinksldjump"/>
          </p:cNvPr>
          <p:cNvSpPr>
            <a:spLocks/>
          </p:cNvSpPr>
          <p:nvPr/>
        </p:nvSpPr>
        <p:spPr>
          <a:xfrm>
            <a:off x="5006280" y="3571398"/>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96" name="Group 95"/>
          <p:cNvGrpSpPr/>
          <p:nvPr/>
        </p:nvGrpSpPr>
        <p:grpSpPr>
          <a:xfrm>
            <a:off x="6689110" y="77360"/>
            <a:ext cx="2373928" cy="977534"/>
            <a:chOff x="2688610" y="2896760"/>
            <a:chExt cx="2373928" cy="977534"/>
          </a:xfrm>
        </p:grpSpPr>
        <p:sp>
          <p:nvSpPr>
            <p:cNvPr id="97" name="Rounded Rectangle 96"/>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98" name="Straight Connector 97"/>
            <p:cNvCxnSpPr>
              <a:stCxn id="106" idx="2"/>
              <a:endCxn id="105"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106" idx="2"/>
              <a:endCxn id="104"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106" idx="2"/>
              <a:endCxn id="103"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106" idx="2"/>
              <a:endCxn id="102"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02" name="tsim">
              <a:hlinkClick r:id="rId9"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03" name="itda">
              <a:hlinkClick r:id="rId8" action="ppaction://hlinksldjump"/>
            </p:cNvPr>
            <p:cNvSpPr/>
            <p:nvPr/>
          </p:nvSpPr>
          <p:spPr>
            <a:xfrm>
              <a:off x="3921392" y="3315573"/>
              <a:ext cx="523859" cy="27219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04"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05" name="euem">
              <a:hlinkClick r:id="rId11"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06" name="tsps">
              <a:hlinkClick r:id="rId3"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07" name="syn">
              <a:hlinkClick r:id="rId12"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08" name="Group 107"/>
          <p:cNvGrpSpPr/>
          <p:nvPr/>
        </p:nvGrpSpPr>
        <p:grpSpPr>
          <a:xfrm>
            <a:off x="2717268" y="3519603"/>
            <a:ext cx="716635" cy="888217"/>
            <a:chOff x="6275478" y="3732016"/>
            <a:chExt cx="716635" cy="888217"/>
          </a:xfrm>
        </p:grpSpPr>
        <p:sp>
          <p:nvSpPr>
            <p:cNvPr id="109"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0" name="Picture 109"/>
            <p:cNvPicPr>
              <a:picLocks noChangeAspect="1"/>
            </p:cNvPicPr>
            <p:nvPr/>
          </p:nvPicPr>
          <p:blipFill>
            <a:blip r:embed="rId13"/>
            <a:stretch>
              <a:fillRect/>
            </a:stretch>
          </p:blipFill>
          <p:spPr>
            <a:xfrm>
              <a:off x="6437199" y="4031165"/>
              <a:ext cx="393192" cy="393192"/>
            </a:xfrm>
            <a:prstGeom prst="rect">
              <a:avLst/>
            </a:prstGeom>
          </p:spPr>
        </p:pic>
      </p:grpSp>
      <p:grpSp>
        <p:nvGrpSpPr>
          <p:cNvPr id="111" name="Group 110"/>
          <p:cNvGrpSpPr/>
          <p:nvPr/>
        </p:nvGrpSpPr>
        <p:grpSpPr>
          <a:xfrm>
            <a:off x="6275478" y="3633903"/>
            <a:ext cx="716635" cy="888217"/>
            <a:chOff x="6275478" y="3732016"/>
            <a:chExt cx="716635" cy="888217"/>
          </a:xfrm>
        </p:grpSpPr>
        <p:sp>
          <p:nvSpPr>
            <p:cNvPr id="113"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4" name="Picture 113"/>
            <p:cNvPicPr>
              <a:picLocks noChangeAspect="1"/>
            </p:cNvPicPr>
            <p:nvPr/>
          </p:nvPicPr>
          <p:blipFill>
            <a:blip r:embed="rId13"/>
            <a:stretch>
              <a:fillRect/>
            </a:stretch>
          </p:blipFill>
          <p:spPr>
            <a:xfrm>
              <a:off x="6437199" y="4031165"/>
              <a:ext cx="393192" cy="393192"/>
            </a:xfrm>
            <a:prstGeom prst="rect">
              <a:avLst/>
            </a:prstGeom>
          </p:spPr>
        </p:pic>
      </p:grpSp>
      <p:sp>
        <p:nvSpPr>
          <p:cNvPr id="57" name="Rounded Rectangular Callout 56"/>
          <p:cNvSpPr/>
          <p:nvPr/>
        </p:nvSpPr>
        <p:spPr>
          <a:xfrm>
            <a:off x="5607755" y="1701762"/>
            <a:ext cx="2768716" cy="1149030"/>
          </a:xfrm>
          <a:prstGeom prst="wedgeRoundRectCallout">
            <a:avLst>
              <a:gd name="adj1" fmla="val -68758"/>
              <a:gd name="adj2" fmla="val 113317"/>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t>All Collection Agents read data from the data sources based on the data collector configuration; the Collection Agents then forward this data to the Collection Station for indexing.</a:t>
            </a:r>
          </a:p>
        </p:txBody>
      </p:sp>
    </p:spTree>
    <p:extLst>
      <p:ext uri="{BB962C8B-B14F-4D97-AF65-F5344CB8AC3E}">
        <p14:creationId xmlns:p14="http://schemas.microsoft.com/office/powerpoint/2010/main" val="40901560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Straight Arrow Connector 60"/>
          <p:cNvCxnSpPr>
            <a:endCxn id="68" idx="2"/>
          </p:cNvCxnSpPr>
          <p:nvPr/>
        </p:nvCxnSpPr>
        <p:spPr>
          <a:xfrm flipV="1">
            <a:off x="3817446" y="2120086"/>
            <a:ext cx="0" cy="376025"/>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68" idx="0"/>
            <a:endCxn id="74" idx="2"/>
          </p:cNvCxnSpPr>
          <p:nvPr/>
        </p:nvCxnSpPr>
        <p:spPr>
          <a:xfrm flipH="1" flipV="1">
            <a:off x="3819266" y="1346910"/>
            <a:ext cx="1" cy="239841"/>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grpSp>
        <p:nvGrpSpPr>
          <p:cNvPr id="64" name="Group 63"/>
          <p:cNvGrpSpPr/>
          <p:nvPr/>
        </p:nvGrpSpPr>
        <p:grpSpPr>
          <a:xfrm>
            <a:off x="3014094" y="1586751"/>
            <a:ext cx="1610345" cy="533335"/>
            <a:chOff x="3061302" y="1507551"/>
            <a:chExt cx="1610345" cy="533335"/>
          </a:xfrm>
        </p:grpSpPr>
        <p:sp>
          <p:nvSpPr>
            <p:cNvPr id="68" name="syn"/>
            <p:cNvSpPr/>
            <p:nvPr/>
          </p:nvSpPr>
          <p:spPr>
            <a:xfrm>
              <a:off x="3061302" y="1507551"/>
              <a:ext cx="1610345" cy="533335"/>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Analytics Server</a:t>
              </a:r>
            </a:p>
          </p:txBody>
        </p:sp>
        <p:sp>
          <p:nvSpPr>
            <p:cNvPr id="70" name="help_syn">
              <a:hlinkClick r:id="rId2" action="ppaction://hlinksldjump"/>
            </p:cNvPr>
            <p:cNvSpPr>
              <a:spLocks/>
            </p:cNvSpPr>
            <p:nvPr/>
          </p:nvSpPr>
          <p:spPr>
            <a:xfrm>
              <a:off x="3099966" y="1574746"/>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74" name="tsps">
            <a:hlinkClick r:id="rId3" action="ppaction://hlinksldjump"/>
          </p:cNvPr>
          <p:cNvSpPr/>
          <p:nvPr/>
        </p:nvSpPr>
        <p:spPr>
          <a:xfrm>
            <a:off x="3056121" y="845979"/>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54" name="syn"/>
          <p:cNvSpPr/>
          <p:nvPr/>
        </p:nvSpPr>
        <p:spPr>
          <a:xfrm>
            <a:off x="4072927" y="3532099"/>
            <a:ext cx="1142876"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  Server</a:t>
            </a:r>
          </a:p>
        </p:txBody>
      </p:sp>
      <p:pic>
        <p:nvPicPr>
          <p:cNvPr id="55" name="Picture 54"/>
          <p:cNvPicPr>
            <a:picLocks noChangeAspect="1"/>
          </p:cNvPicPr>
          <p:nvPr/>
        </p:nvPicPr>
        <p:blipFill>
          <a:blip r:embed="rId4"/>
          <a:stretch>
            <a:fillRect/>
          </a:stretch>
        </p:blipFill>
        <p:spPr>
          <a:xfrm>
            <a:off x="4090272" y="3570520"/>
            <a:ext cx="393192" cy="393192"/>
          </a:xfrm>
          <a:prstGeom prst="rect">
            <a:avLst/>
          </a:prstGeom>
        </p:spPr>
      </p:pic>
      <p:grpSp>
        <p:nvGrpSpPr>
          <p:cNvPr id="56" name="Group 55"/>
          <p:cNvGrpSpPr/>
          <p:nvPr/>
        </p:nvGrpSpPr>
        <p:grpSpPr>
          <a:xfrm>
            <a:off x="3165967" y="2343711"/>
            <a:ext cx="1302958" cy="746019"/>
            <a:chOff x="6261883" y="1966470"/>
            <a:chExt cx="1302958" cy="746019"/>
          </a:xfrm>
        </p:grpSpPr>
        <p:sp>
          <p:nvSpPr>
            <p:cNvPr id="57" name="Rounded Rectangle 56"/>
            <p:cNvSpPr/>
            <p:nvPr/>
          </p:nvSpPr>
          <p:spPr>
            <a:xfrm>
              <a:off x="6261883" y="19664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8" name="Rounded Rectangle 57"/>
            <p:cNvSpPr/>
            <p:nvPr/>
          </p:nvSpPr>
          <p:spPr>
            <a:xfrm>
              <a:off x="6414283" y="21188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59" name="Rounded Rectangle 58"/>
            <p:cNvSpPr/>
            <p:nvPr/>
          </p:nvSpPr>
          <p:spPr>
            <a:xfrm>
              <a:off x="6566683" y="2271270"/>
              <a:ext cx="998158" cy="441219"/>
            </a:xfrm>
            <a:prstGeom prst="roundRect">
              <a:avLst>
                <a:gd name="adj" fmla="val 2135"/>
              </a:avLst>
            </a:prstGeom>
            <a:solidFill>
              <a:srgbClr val="FE5000"/>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Collection Station</a:t>
              </a:r>
            </a:p>
          </p:txBody>
        </p:sp>
      </p:grpSp>
      <p:sp>
        <p:nvSpPr>
          <p:cNvPr id="65" name="Title 2"/>
          <p:cNvSpPr>
            <a:spLocks noGrp="1"/>
          </p:cNvSpPr>
          <p:nvPr>
            <p:ph type="title"/>
          </p:nvPr>
        </p:nvSpPr>
        <p:spPr>
          <a:xfrm>
            <a:off x="457200" y="205979"/>
            <a:ext cx="8229600" cy="661854"/>
          </a:xfrm>
        </p:spPr>
        <p:txBody>
          <a:bodyPr/>
          <a:lstStyle/>
          <a:p>
            <a:r>
              <a:rPr lang="en-US" dirty="0"/>
              <a:t>IT Data Analytics</a:t>
            </a:r>
          </a:p>
        </p:txBody>
      </p:sp>
      <p:sp>
        <p:nvSpPr>
          <p:cNvPr id="69" name="TextBox 68"/>
          <p:cNvSpPr txBox="1"/>
          <p:nvPr/>
        </p:nvSpPr>
        <p:spPr>
          <a:xfrm>
            <a:off x="5379241" y="3754868"/>
            <a:ext cx="734289"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cxnSp>
        <p:nvCxnSpPr>
          <p:cNvPr id="71" name="Straight Arrow Connector 70"/>
          <p:cNvCxnSpPr>
            <a:stCxn id="54" idx="3"/>
            <a:endCxn id="113" idx="1"/>
          </p:cNvCxnSpPr>
          <p:nvPr/>
        </p:nvCxnSpPr>
        <p:spPr>
          <a:xfrm>
            <a:off x="5215803" y="4077324"/>
            <a:ext cx="1059675" cy="688"/>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grpSp>
        <p:nvGrpSpPr>
          <p:cNvPr id="73" name="Group 72"/>
          <p:cNvGrpSpPr/>
          <p:nvPr/>
        </p:nvGrpSpPr>
        <p:grpSpPr>
          <a:xfrm>
            <a:off x="1030282" y="3537994"/>
            <a:ext cx="1290593" cy="1090449"/>
            <a:chOff x="5556531" y="1961431"/>
            <a:chExt cx="1290593" cy="1090449"/>
          </a:xfrm>
        </p:grpSpPr>
        <p:grpSp>
          <p:nvGrpSpPr>
            <p:cNvPr id="75" name="Group 74"/>
            <p:cNvGrpSpPr/>
            <p:nvPr/>
          </p:nvGrpSpPr>
          <p:grpSpPr>
            <a:xfrm>
              <a:off x="5556531" y="1961431"/>
              <a:ext cx="1290593" cy="1090449"/>
              <a:chOff x="666858" y="1482801"/>
              <a:chExt cx="1290593" cy="1090449"/>
            </a:xfrm>
          </p:grpSpPr>
          <p:sp>
            <p:nvSpPr>
              <p:cNvPr id="78" name="syn"/>
              <p:cNvSpPr/>
              <p:nvPr/>
            </p:nvSpPr>
            <p:spPr>
              <a:xfrm>
                <a:off x="666858" y="1482801"/>
                <a:ext cx="1290593" cy="1090449"/>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80" name="Picture 79"/>
              <p:cNvPicPr>
                <a:picLocks noChangeAspect="1"/>
              </p:cNvPicPr>
              <p:nvPr/>
            </p:nvPicPr>
            <p:blipFill>
              <a:blip r:embed="rId5"/>
              <a:stretch>
                <a:fillRect/>
              </a:stretch>
            </p:blipFill>
            <p:spPr>
              <a:xfrm>
                <a:off x="683686" y="1528852"/>
                <a:ext cx="393192" cy="393192"/>
              </a:xfrm>
              <a:prstGeom prst="rect">
                <a:avLst/>
              </a:prstGeom>
            </p:spPr>
          </p:pic>
          <p:sp>
            <p:nvSpPr>
              <p:cNvPr id="81" name="syn"/>
              <p:cNvSpPr/>
              <p:nvPr/>
            </p:nvSpPr>
            <p:spPr>
              <a:xfrm>
                <a:off x="1074098" y="1772540"/>
                <a:ext cx="764868" cy="384795"/>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PATROL Agent</a:t>
                </a:r>
              </a:p>
            </p:txBody>
          </p:sp>
          <p:sp>
            <p:nvSpPr>
              <p:cNvPr id="82" name="Rounded Rectangle 81"/>
              <p:cNvSpPr/>
              <p:nvPr/>
            </p:nvSpPr>
            <p:spPr>
              <a:xfrm rot="16200000">
                <a:off x="1040116" y="2167565"/>
                <a:ext cx="382452" cy="308927"/>
              </a:xfrm>
              <a:prstGeom prst="roundRect">
                <a:avLst>
                  <a:gd name="adj" fmla="val 2135"/>
                </a:avLst>
              </a:prstGeom>
              <a:solidFill>
                <a:schemeClr val="bg1"/>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solidFill>
                      <a:schemeClr val="tx1"/>
                    </a:solidFill>
                  </a:rPr>
                  <a:t>ITDA KM</a:t>
                </a:r>
              </a:p>
            </p:txBody>
          </p:sp>
        </p:grpSp>
        <p:sp>
          <p:nvSpPr>
            <p:cNvPr id="77" name="help_syn">
              <a:hlinkClick r:id="rId6" action="ppaction://hlinksldjump"/>
            </p:cNvPr>
            <p:cNvSpPr>
              <a:spLocks/>
            </p:cNvSpPr>
            <p:nvPr/>
          </p:nvSpPr>
          <p:spPr>
            <a:xfrm>
              <a:off x="6633795" y="1987873"/>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85" name="syn"/>
          <p:cNvSpPr/>
          <p:nvPr/>
        </p:nvSpPr>
        <p:spPr>
          <a:xfrm>
            <a:off x="4375221" y="4047524"/>
            <a:ext cx="758863" cy="346162"/>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00" dirty="0"/>
              <a:t>ITDA Agent</a:t>
            </a:r>
          </a:p>
        </p:txBody>
      </p:sp>
      <p:sp>
        <p:nvSpPr>
          <p:cNvPr id="86" name="help_syn">
            <a:hlinkClick r:id="rId7" action="ppaction://hlinksldjump"/>
          </p:cNvPr>
          <p:cNvSpPr>
            <a:spLocks/>
          </p:cNvSpPr>
          <p:nvPr/>
        </p:nvSpPr>
        <p:spPr>
          <a:xfrm>
            <a:off x="3225220" y="2387072"/>
            <a:ext cx="160619" cy="160619"/>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sp>
        <p:nvSpPr>
          <p:cNvPr id="89" name="TextBox 88"/>
          <p:cNvSpPr txBox="1"/>
          <p:nvPr/>
        </p:nvSpPr>
        <p:spPr>
          <a:xfrm>
            <a:off x="4270234" y="3108973"/>
            <a:ext cx="401413" cy="215446"/>
          </a:xfrm>
          <a:prstGeom prst="rect">
            <a:avLst/>
          </a:prstGeom>
          <a:solidFill>
            <a:schemeClr val="bg1"/>
          </a:solidFill>
        </p:spPr>
        <p:txBody>
          <a:bodyPr wrap="square" rtlCol="0">
            <a:spAutoFit/>
          </a:bodyPr>
          <a:lstStyle/>
          <a:p>
            <a:pPr algn="ctr"/>
            <a:r>
              <a:rPr lang="en-US" sz="800" dirty="0"/>
              <a:t>Data</a:t>
            </a:r>
          </a:p>
        </p:txBody>
      </p:sp>
      <p:sp>
        <p:nvSpPr>
          <p:cNvPr id="90" name="TextBox 89"/>
          <p:cNvSpPr txBox="1"/>
          <p:nvPr/>
        </p:nvSpPr>
        <p:spPr>
          <a:xfrm>
            <a:off x="3582805" y="3130172"/>
            <a:ext cx="603628" cy="338554"/>
          </a:xfrm>
          <a:prstGeom prst="rect">
            <a:avLst/>
          </a:prstGeom>
          <a:solidFill>
            <a:schemeClr val="bg1"/>
          </a:solidFill>
        </p:spPr>
        <p:txBody>
          <a:bodyPr wrap="square" rtlCol="0">
            <a:spAutoFit/>
          </a:bodyPr>
          <a:lstStyle/>
          <a:p>
            <a:pPr algn="ctr"/>
            <a:r>
              <a:rPr lang="en-US" sz="800" dirty="0"/>
              <a:t>Remote</a:t>
            </a:r>
          </a:p>
          <a:p>
            <a:pPr algn="ctr"/>
            <a:r>
              <a:rPr lang="en-US" sz="800" dirty="0"/>
              <a:t>Collection</a:t>
            </a:r>
          </a:p>
        </p:txBody>
      </p:sp>
      <p:sp>
        <p:nvSpPr>
          <p:cNvPr id="91" name="TextBox 90"/>
          <p:cNvSpPr txBox="1"/>
          <p:nvPr/>
        </p:nvSpPr>
        <p:spPr>
          <a:xfrm>
            <a:off x="2415963" y="3108973"/>
            <a:ext cx="471893" cy="215444"/>
          </a:xfrm>
          <a:prstGeom prst="rect">
            <a:avLst/>
          </a:prstGeom>
          <a:solidFill>
            <a:schemeClr val="bg1"/>
          </a:solidFill>
        </p:spPr>
        <p:txBody>
          <a:bodyPr wrap="square" rtlCol="0">
            <a:spAutoFit/>
          </a:bodyPr>
          <a:lstStyle/>
          <a:p>
            <a:pPr algn="ctr"/>
            <a:r>
              <a:rPr lang="en-US" sz="800" dirty="0"/>
              <a:t>Data</a:t>
            </a:r>
          </a:p>
        </p:txBody>
      </p:sp>
      <p:cxnSp>
        <p:nvCxnSpPr>
          <p:cNvPr id="92" name="Straight Arrow Connector 91"/>
          <p:cNvCxnSpPr/>
          <p:nvPr/>
        </p:nvCxnSpPr>
        <p:spPr>
          <a:xfrm flipV="1">
            <a:off x="1798620" y="3089731"/>
            <a:ext cx="1672147" cy="431011"/>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54" idx="0"/>
          </p:cNvCxnSpPr>
          <p:nvPr/>
        </p:nvCxnSpPr>
        <p:spPr>
          <a:xfrm flipH="1" flipV="1">
            <a:off x="4164125" y="3083482"/>
            <a:ext cx="480240" cy="448617"/>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a:endCxn id="109" idx="0"/>
          </p:cNvCxnSpPr>
          <p:nvPr/>
        </p:nvCxnSpPr>
        <p:spPr>
          <a:xfrm flipH="1">
            <a:off x="3075586" y="3089730"/>
            <a:ext cx="778100" cy="429873"/>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95" name="help_syn">
            <a:hlinkClick r:id="rId6" action="ppaction://hlinksldjump"/>
          </p:cNvPr>
          <p:cNvSpPr>
            <a:spLocks/>
          </p:cNvSpPr>
          <p:nvPr/>
        </p:nvSpPr>
        <p:spPr>
          <a:xfrm>
            <a:off x="5006280" y="3571398"/>
            <a:ext cx="160619" cy="160619"/>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96" name="Group 95"/>
          <p:cNvGrpSpPr/>
          <p:nvPr/>
        </p:nvGrpSpPr>
        <p:grpSpPr>
          <a:xfrm>
            <a:off x="6689110" y="77360"/>
            <a:ext cx="2373928" cy="977534"/>
            <a:chOff x="2688610" y="2896760"/>
            <a:chExt cx="2373928" cy="977534"/>
          </a:xfrm>
        </p:grpSpPr>
        <p:sp>
          <p:nvSpPr>
            <p:cNvPr id="97" name="Rounded Rectangle 96"/>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98" name="Straight Connector 97"/>
            <p:cNvCxnSpPr>
              <a:stCxn id="106" idx="2"/>
              <a:endCxn id="105"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106" idx="2"/>
              <a:endCxn id="104"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106" idx="2"/>
              <a:endCxn id="103"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106" idx="2"/>
              <a:endCxn id="102"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02" name="tsim">
              <a:hlinkClick r:id="rId8"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03" name="itda">
              <a:hlinkClick r:id="rId6" action="ppaction://hlinksldjump"/>
            </p:cNvPr>
            <p:cNvSpPr/>
            <p:nvPr/>
          </p:nvSpPr>
          <p:spPr>
            <a:xfrm>
              <a:off x="3921392" y="3315573"/>
              <a:ext cx="523859" cy="27219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04" name="tsavm">
              <a:hlinkClick r:id="rId9"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05" name="euem">
              <a:hlinkClick r:id="rId10"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06" name="tsps">
              <a:hlinkClick r:id="rId3"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07" name="syn">
              <a:hlinkClick r:id="rId11"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grpSp>
        <p:nvGrpSpPr>
          <p:cNvPr id="108" name="Group 107"/>
          <p:cNvGrpSpPr/>
          <p:nvPr/>
        </p:nvGrpSpPr>
        <p:grpSpPr>
          <a:xfrm>
            <a:off x="2717268" y="3519603"/>
            <a:ext cx="716635" cy="888217"/>
            <a:chOff x="6275478" y="3732016"/>
            <a:chExt cx="716635" cy="888217"/>
          </a:xfrm>
        </p:grpSpPr>
        <p:sp>
          <p:nvSpPr>
            <p:cNvPr id="109"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0" name="Picture 109"/>
            <p:cNvPicPr>
              <a:picLocks noChangeAspect="1"/>
            </p:cNvPicPr>
            <p:nvPr/>
          </p:nvPicPr>
          <p:blipFill>
            <a:blip r:embed="rId12"/>
            <a:stretch>
              <a:fillRect/>
            </a:stretch>
          </p:blipFill>
          <p:spPr>
            <a:xfrm>
              <a:off x="6437199" y="4031165"/>
              <a:ext cx="393192" cy="393192"/>
            </a:xfrm>
            <a:prstGeom prst="rect">
              <a:avLst/>
            </a:prstGeom>
          </p:spPr>
        </p:pic>
      </p:grpSp>
      <p:grpSp>
        <p:nvGrpSpPr>
          <p:cNvPr id="112" name="Group 111"/>
          <p:cNvGrpSpPr/>
          <p:nvPr/>
        </p:nvGrpSpPr>
        <p:grpSpPr>
          <a:xfrm>
            <a:off x="6275478" y="3633903"/>
            <a:ext cx="716635" cy="888217"/>
            <a:chOff x="6275478" y="3732016"/>
            <a:chExt cx="716635" cy="888217"/>
          </a:xfrm>
        </p:grpSpPr>
        <p:sp>
          <p:nvSpPr>
            <p:cNvPr id="113" name="syn"/>
            <p:cNvSpPr/>
            <p:nvPr/>
          </p:nvSpPr>
          <p:spPr>
            <a:xfrm>
              <a:off x="6275478" y="3732016"/>
              <a:ext cx="716635" cy="888217"/>
            </a:xfrm>
            <a:prstGeom prst="roundRect">
              <a:avLst>
                <a:gd name="adj" fmla="val 2135"/>
              </a:avLst>
            </a:prstGeom>
            <a:solidFill>
              <a:schemeClr val="bg1"/>
            </a:solidFill>
            <a:ln w="15875">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lang="en-US" sz="1200" dirty="0">
                  <a:solidFill>
                    <a:schemeClr val="tx1"/>
                  </a:solidFill>
                </a:rPr>
                <a:t>Server</a:t>
              </a:r>
            </a:p>
          </p:txBody>
        </p:sp>
        <p:pic>
          <p:nvPicPr>
            <p:cNvPr id="114" name="Picture 113"/>
            <p:cNvPicPr>
              <a:picLocks noChangeAspect="1"/>
            </p:cNvPicPr>
            <p:nvPr/>
          </p:nvPicPr>
          <p:blipFill>
            <a:blip r:embed="rId12"/>
            <a:stretch>
              <a:fillRect/>
            </a:stretch>
          </p:blipFill>
          <p:spPr>
            <a:xfrm>
              <a:off x="6437199" y="4031165"/>
              <a:ext cx="393192" cy="393192"/>
            </a:xfrm>
            <a:prstGeom prst="rect">
              <a:avLst/>
            </a:prstGeom>
          </p:spPr>
        </p:pic>
      </p:grpSp>
      <p:sp>
        <p:nvSpPr>
          <p:cNvPr id="84" name="Rounded Rectangular Callout 83"/>
          <p:cNvSpPr/>
          <p:nvPr/>
        </p:nvSpPr>
        <p:spPr>
          <a:xfrm>
            <a:off x="5571743" y="1423895"/>
            <a:ext cx="3115058" cy="1361035"/>
          </a:xfrm>
          <a:prstGeom prst="wedgeRoundRectCallout">
            <a:avLst>
              <a:gd name="adj1" fmla="val -158465"/>
              <a:gd name="adj2" fmla="val 105497"/>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Configure PATROL Agents to install Collection Agents on various target hosts from which you want to collect data by using PATROL for IT Data Analytics. With PATROL Agents, you can install a Collection Agent on several target hosts at the same time.</a:t>
            </a:r>
          </a:p>
        </p:txBody>
      </p:sp>
    </p:spTree>
    <p:extLst>
      <p:ext uri="{BB962C8B-B14F-4D97-AF65-F5344CB8AC3E}">
        <p14:creationId xmlns:p14="http://schemas.microsoft.com/office/powerpoint/2010/main" val="32657298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Real End User Experience Monitoring</a:t>
            </a:r>
          </a:p>
        </p:txBody>
      </p:sp>
      <p:sp>
        <p:nvSpPr>
          <p:cNvPr id="144" name="TextBox 143"/>
          <p:cNvSpPr txBox="1"/>
          <p:nvPr/>
        </p:nvSpPr>
        <p:spPr>
          <a:xfrm>
            <a:off x="2718459"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121" name="TextBox 120"/>
          <p:cNvSpPr txBox="1"/>
          <p:nvPr/>
        </p:nvSpPr>
        <p:spPr>
          <a:xfrm>
            <a:off x="3873563"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122" name="TextBox 121"/>
          <p:cNvSpPr txBox="1"/>
          <p:nvPr/>
        </p:nvSpPr>
        <p:spPr>
          <a:xfrm>
            <a:off x="5326353"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145" name="TextBox 144"/>
          <p:cNvSpPr txBox="1"/>
          <p:nvPr/>
        </p:nvSpPr>
        <p:spPr>
          <a:xfrm>
            <a:off x="3895566" y="1442387"/>
            <a:ext cx="327192" cy="215444"/>
          </a:xfrm>
          <a:prstGeom prst="rect">
            <a:avLst/>
          </a:prstGeom>
          <a:solidFill>
            <a:schemeClr val="bg1"/>
          </a:solidFill>
        </p:spPr>
        <p:txBody>
          <a:bodyPr wrap="square" lIns="45720" tIns="45720" rIns="45720" rtlCol="0">
            <a:spAutoFit/>
          </a:bodyPr>
          <a:lstStyle/>
          <a:p>
            <a:r>
              <a:rPr lang="en-US" sz="800" dirty="0"/>
              <a:t>Data</a:t>
            </a:r>
          </a:p>
        </p:txBody>
      </p:sp>
      <p:sp>
        <p:nvSpPr>
          <p:cNvPr id="104" name="TextBox 103"/>
          <p:cNvSpPr txBox="1"/>
          <p:nvPr/>
        </p:nvSpPr>
        <p:spPr>
          <a:xfrm>
            <a:off x="6755413" y="4066655"/>
            <a:ext cx="1327338" cy="215444"/>
          </a:xfrm>
          <a:prstGeom prst="rect">
            <a:avLst/>
          </a:prstGeom>
          <a:solidFill>
            <a:schemeClr val="bg1"/>
          </a:solidFill>
        </p:spPr>
        <p:txBody>
          <a:bodyPr wrap="square" rtlCol="0">
            <a:spAutoFit/>
          </a:bodyPr>
          <a:lstStyle/>
          <a:p>
            <a:r>
              <a:rPr lang="en-US" sz="800" dirty="0"/>
              <a:t>End-User Data</a:t>
            </a:r>
          </a:p>
        </p:txBody>
      </p:sp>
      <p:cxnSp>
        <p:nvCxnSpPr>
          <p:cNvPr id="101" name="Straight Arrow Connector 100"/>
          <p:cNvCxnSpPr>
            <a:stCxn id="155" idx="1"/>
            <a:endCxn id="154" idx="3"/>
          </p:cNvCxnSpPr>
          <p:nvPr/>
        </p:nvCxnSpPr>
        <p:spPr>
          <a:xfrm flipH="1">
            <a:off x="6682640" y="4283283"/>
            <a:ext cx="926692" cy="924"/>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120" name="TextBox 119"/>
          <p:cNvSpPr txBox="1"/>
          <p:nvPr/>
        </p:nvSpPr>
        <p:spPr>
          <a:xfrm>
            <a:off x="7724858" y="3757178"/>
            <a:ext cx="944170" cy="430887"/>
          </a:xfrm>
          <a:prstGeom prst="rect">
            <a:avLst/>
          </a:prstGeom>
          <a:noFill/>
        </p:spPr>
        <p:txBody>
          <a:bodyPr wrap="square" rtlCol="0">
            <a:spAutoFit/>
          </a:bodyPr>
          <a:lstStyle/>
          <a:p>
            <a:r>
              <a:rPr lang="en-US" sz="1100" dirty="0"/>
              <a:t>Application Users</a:t>
            </a:r>
          </a:p>
        </p:txBody>
      </p:sp>
      <p:cxnSp>
        <p:nvCxnSpPr>
          <p:cNvPr id="137" name="Straight Arrow Connector 136"/>
          <p:cNvCxnSpPr>
            <a:stCxn id="89" idx="0"/>
            <a:endCxn id="99" idx="2"/>
          </p:cNvCxnSpPr>
          <p:nvPr/>
        </p:nvCxnSpPr>
        <p:spPr>
          <a:xfrm flipV="1">
            <a:off x="4175514" y="1373217"/>
            <a:ext cx="2277" cy="365368"/>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105" idx="0"/>
            <a:endCxn id="89" idx="2"/>
          </p:cNvCxnSpPr>
          <p:nvPr/>
        </p:nvCxnSpPr>
        <p:spPr>
          <a:xfrm flipV="1">
            <a:off x="2345034" y="2302973"/>
            <a:ext cx="1830480"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a:stCxn id="130" idx="0"/>
            <a:endCxn id="89" idx="2"/>
          </p:cNvCxnSpPr>
          <p:nvPr/>
        </p:nvCxnSpPr>
        <p:spPr>
          <a:xfrm flipH="1" flipV="1">
            <a:off x="4175514" y="2302973"/>
            <a:ext cx="1373"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138" idx="0"/>
            <a:endCxn id="89" idx="2"/>
          </p:cNvCxnSpPr>
          <p:nvPr/>
        </p:nvCxnSpPr>
        <p:spPr>
          <a:xfrm flipH="1" flipV="1">
            <a:off x="4175514" y="2302973"/>
            <a:ext cx="1833225"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3" name="TextBox 92"/>
          <p:cNvSpPr txBox="1"/>
          <p:nvPr/>
        </p:nvSpPr>
        <p:spPr>
          <a:xfrm>
            <a:off x="1981905" y="3454139"/>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94" name="Straight Arrow Connector 93"/>
          <p:cNvCxnSpPr>
            <a:stCxn id="124" idx="0"/>
            <a:endCxn id="105" idx="2"/>
          </p:cNvCxnSpPr>
          <p:nvPr/>
        </p:nvCxnSpPr>
        <p:spPr>
          <a:xfrm flipV="1">
            <a:off x="2342609" y="3418996"/>
            <a:ext cx="2425" cy="496512"/>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a:off x="3842381" y="3460622"/>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110" name="Straight Arrow Connector 109"/>
          <p:cNvCxnSpPr>
            <a:stCxn id="149" idx="0"/>
            <a:endCxn id="130" idx="2"/>
          </p:cNvCxnSpPr>
          <p:nvPr/>
        </p:nvCxnSpPr>
        <p:spPr>
          <a:xfrm flipV="1">
            <a:off x="4175866" y="3418996"/>
            <a:ext cx="1021" cy="497333"/>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16" name="TextBox 115"/>
          <p:cNvSpPr txBox="1"/>
          <p:nvPr/>
        </p:nvSpPr>
        <p:spPr>
          <a:xfrm>
            <a:off x="5702855" y="3457379"/>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117" name="Straight Arrow Connector 116"/>
          <p:cNvCxnSpPr>
            <a:stCxn id="153" idx="0"/>
            <a:endCxn id="138" idx="2"/>
          </p:cNvCxnSpPr>
          <p:nvPr/>
        </p:nvCxnSpPr>
        <p:spPr>
          <a:xfrm flipH="1" flipV="1">
            <a:off x="6008739" y="3418996"/>
            <a:ext cx="3107" cy="497333"/>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99" name="tsps">
            <a:hlinkClick r:id="rId2" action="ppaction://hlinksldjump"/>
          </p:cNvPr>
          <p:cNvSpPr/>
          <p:nvPr/>
        </p:nvSpPr>
        <p:spPr>
          <a:xfrm>
            <a:off x="3414646" y="872286"/>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grpSp>
        <p:nvGrpSpPr>
          <p:cNvPr id="12" name="Group 11"/>
          <p:cNvGrpSpPr/>
          <p:nvPr/>
        </p:nvGrpSpPr>
        <p:grpSpPr>
          <a:xfrm>
            <a:off x="1671814" y="3763108"/>
            <a:ext cx="1341589" cy="735756"/>
            <a:chOff x="267387" y="3208652"/>
            <a:chExt cx="1341589" cy="735756"/>
          </a:xfrm>
        </p:grpSpPr>
        <p:sp>
          <p:nvSpPr>
            <p:cNvPr id="123" name="Rounded Rectangle 122"/>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4" name="Rounded Rectangle 123"/>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5" name="Rounded Rectangle 124"/>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grpSp>
        <p:nvGrpSpPr>
          <p:cNvPr id="4" name="Group 3"/>
          <p:cNvGrpSpPr/>
          <p:nvPr/>
        </p:nvGrpSpPr>
        <p:grpSpPr>
          <a:xfrm>
            <a:off x="3341160" y="1676255"/>
            <a:ext cx="1673073" cy="626718"/>
            <a:chOff x="3341160" y="1676255"/>
            <a:chExt cx="1673073" cy="626718"/>
          </a:xfrm>
        </p:grpSpPr>
        <p:sp>
          <p:nvSpPr>
            <p:cNvPr id="89" name="Rounded Rectangle 88"/>
            <p:cNvSpPr/>
            <p:nvPr/>
          </p:nvSpPr>
          <p:spPr>
            <a:xfrm>
              <a:off x="3398539" y="1738585"/>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350" dirty="0"/>
                <a:t>Real End User Analyzer</a:t>
              </a:r>
            </a:p>
          </p:txBody>
        </p:sp>
        <p:sp>
          <p:nvSpPr>
            <p:cNvPr id="97" name="TextBox 96"/>
            <p:cNvSpPr txBox="1"/>
            <p:nvPr/>
          </p:nvSpPr>
          <p:spPr>
            <a:xfrm>
              <a:off x="4397001" y="2076781"/>
              <a:ext cx="617232" cy="200055"/>
            </a:xfrm>
            <a:prstGeom prst="rect">
              <a:avLst/>
            </a:prstGeom>
            <a:noFill/>
            <a:ln w="9525">
              <a:noFill/>
              <a:prstDash val="solid"/>
            </a:ln>
          </p:spPr>
          <p:txBody>
            <a:bodyPr wrap="square" rtlCol="0">
              <a:spAutoFit/>
            </a:bodyPr>
            <a:lstStyle/>
            <a:p>
              <a:pPr algn="ctr"/>
              <a:r>
                <a:rPr lang="en-US" sz="700" dirty="0">
                  <a:solidFill>
                    <a:schemeClr val="bg1"/>
                  </a:solidFill>
                </a:rPr>
                <a:t>PostgreSQL</a:t>
              </a:r>
            </a:p>
          </p:txBody>
        </p:sp>
        <p:pic>
          <p:nvPicPr>
            <p:cNvPr id="3" name="Picture 2"/>
            <p:cNvPicPr>
              <a:picLocks noChangeAspect="1"/>
            </p:cNvPicPr>
            <p:nvPr/>
          </p:nvPicPr>
          <p:blipFill>
            <a:blip r:embed="rId3"/>
            <a:stretch>
              <a:fillRect/>
            </a:stretch>
          </p:blipFill>
          <p:spPr>
            <a:xfrm>
              <a:off x="4509021" y="1750089"/>
              <a:ext cx="393192" cy="393192"/>
            </a:xfrm>
            <a:prstGeom prst="rect">
              <a:avLst/>
            </a:prstGeom>
          </p:spPr>
        </p:pic>
        <p:sp>
          <p:nvSpPr>
            <p:cNvPr id="127" name="help_syn">
              <a:hlinkClick r:id="rId4" action="ppaction://hlinksldjump"/>
            </p:cNvPr>
            <p:cNvSpPr>
              <a:spLocks/>
            </p:cNvSpPr>
            <p:nvPr/>
          </p:nvSpPr>
          <p:spPr>
            <a:xfrm>
              <a:off x="3341160" y="1676255"/>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grpSp>
        <p:nvGrpSpPr>
          <p:cNvPr id="19" name="Group 18"/>
          <p:cNvGrpSpPr/>
          <p:nvPr/>
        </p:nvGrpSpPr>
        <p:grpSpPr>
          <a:xfrm>
            <a:off x="1568059" y="2854608"/>
            <a:ext cx="5217654" cy="564388"/>
            <a:chOff x="1790796" y="2807716"/>
            <a:chExt cx="5217654" cy="564388"/>
          </a:xfrm>
        </p:grpSpPr>
        <p:sp>
          <p:nvSpPr>
            <p:cNvPr id="105" name="Rounded Rectangle 104"/>
            <p:cNvSpPr/>
            <p:nvPr/>
          </p:nvSpPr>
          <p:spPr>
            <a:xfrm>
              <a:off x="1790796"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sp>
          <p:nvSpPr>
            <p:cNvPr id="130" name="Rounded Rectangle 129"/>
            <p:cNvSpPr/>
            <p:nvPr/>
          </p:nvSpPr>
          <p:spPr>
            <a:xfrm>
              <a:off x="3622649"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sp>
          <p:nvSpPr>
            <p:cNvPr id="138" name="Rounded Rectangle 137"/>
            <p:cNvSpPr/>
            <p:nvPr/>
          </p:nvSpPr>
          <p:spPr>
            <a:xfrm>
              <a:off x="5454501"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grpSp>
      <p:sp>
        <p:nvSpPr>
          <p:cNvPr id="128" name="help_syn">
            <a:hlinkClick r:id="rId5" action="ppaction://hlinksldjump"/>
          </p:cNvPr>
          <p:cNvSpPr>
            <a:spLocks/>
          </p:cNvSpPr>
          <p:nvPr/>
        </p:nvSpPr>
        <p:spPr>
          <a:xfrm>
            <a:off x="1523514" y="2785802"/>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47" name="Group 146"/>
          <p:cNvGrpSpPr/>
          <p:nvPr/>
        </p:nvGrpSpPr>
        <p:grpSpPr>
          <a:xfrm>
            <a:off x="3505071" y="3763929"/>
            <a:ext cx="1341589" cy="735756"/>
            <a:chOff x="267387" y="3208652"/>
            <a:chExt cx="1341589" cy="735756"/>
          </a:xfrm>
        </p:grpSpPr>
        <p:sp>
          <p:nvSpPr>
            <p:cNvPr id="148" name="Rounded Rectangle 147"/>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49" name="Rounded Rectangle 148"/>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50" name="Rounded Rectangle 149"/>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grpSp>
        <p:nvGrpSpPr>
          <p:cNvPr id="151" name="Group 150"/>
          <p:cNvGrpSpPr/>
          <p:nvPr/>
        </p:nvGrpSpPr>
        <p:grpSpPr>
          <a:xfrm>
            <a:off x="5341051" y="3763929"/>
            <a:ext cx="1341589" cy="735756"/>
            <a:chOff x="267387" y="3208652"/>
            <a:chExt cx="1341589" cy="735756"/>
          </a:xfrm>
        </p:grpSpPr>
        <p:sp>
          <p:nvSpPr>
            <p:cNvPr id="152" name="Rounded Rectangle 151"/>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53" name="Rounded Rectangle 152"/>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54" name="Rounded Rectangle 153"/>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pic>
        <p:nvPicPr>
          <p:cNvPr id="155" name="Picture 154"/>
          <p:cNvPicPr>
            <a:picLocks noChangeAspect="1"/>
          </p:cNvPicPr>
          <p:nvPr/>
        </p:nvPicPr>
        <p:blipFill>
          <a:blip r:embed="rId6"/>
          <a:stretch>
            <a:fillRect/>
          </a:stretch>
        </p:blipFill>
        <p:spPr>
          <a:xfrm>
            <a:off x="7609332" y="4047176"/>
            <a:ext cx="472213" cy="472213"/>
          </a:xfrm>
          <a:prstGeom prst="rect">
            <a:avLst/>
          </a:prstGeom>
        </p:spPr>
      </p:pic>
      <p:sp>
        <p:nvSpPr>
          <p:cNvPr id="156" name="help_syn">
            <a:hlinkClick r:id="rId7" action="ppaction://hlinksldjump"/>
          </p:cNvPr>
          <p:cNvSpPr>
            <a:spLocks/>
          </p:cNvSpPr>
          <p:nvPr/>
        </p:nvSpPr>
        <p:spPr>
          <a:xfrm>
            <a:off x="1639480" y="3743978"/>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57" name="Group 156"/>
          <p:cNvGrpSpPr/>
          <p:nvPr/>
        </p:nvGrpSpPr>
        <p:grpSpPr>
          <a:xfrm>
            <a:off x="6689110" y="77360"/>
            <a:ext cx="2373928" cy="977534"/>
            <a:chOff x="2688610" y="2896760"/>
            <a:chExt cx="2373928" cy="977534"/>
          </a:xfrm>
        </p:grpSpPr>
        <p:sp>
          <p:nvSpPr>
            <p:cNvPr id="158" name="Rounded Rectangle 157"/>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59" name="Straight Connector 158"/>
            <p:cNvCxnSpPr>
              <a:stCxn id="167" idx="2"/>
              <a:endCxn id="166"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60" name="Straight Connector 159"/>
            <p:cNvCxnSpPr>
              <a:stCxn id="167" idx="2"/>
              <a:endCxn id="165"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p:cNvCxnSpPr>
              <a:stCxn id="167" idx="2"/>
              <a:endCxn id="164"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a:stCxn id="167" idx="2"/>
              <a:endCxn id="163"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63" name="tsim">
              <a:hlinkClick r:id="rId8"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64"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65"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66" name="euem">
              <a:hlinkClick r:id="rId11" action="ppaction://hlinksldjump"/>
            </p:cNvPr>
            <p:cNvSpPr/>
            <p:nvPr/>
          </p:nvSpPr>
          <p:spPr>
            <a:xfrm>
              <a:off x="2722046" y="3315573"/>
              <a:ext cx="523859" cy="27219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67" name="tsps">
              <a:hlinkClick r:id="rId2"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68" name="syn">
              <a:hlinkClick r:id="rId12"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Tree>
    <p:extLst>
      <p:ext uri="{BB962C8B-B14F-4D97-AF65-F5344CB8AC3E}">
        <p14:creationId xmlns:p14="http://schemas.microsoft.com/office/powerpoint/2010/main" val="14006247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p:cNvGrpSpPr/>
          <p:nvPr/>
        </p:nvGrpSpPr>
        <p:grpSpPr>
          <a:xfrm>
            <a:off x="1568059" y="2854608"/>
            <a:ext cx="5217654" cy="564388"/>
            <a:chOff x="1790796" y="2807716"/>
            <a:chExt cx="5217654" cy="564388"/>
          </a:xfrm>
        </p:grpSpPr>
        <p:sp>
          <p:nvSpPr>
            <p:cNvPr id="89" name="Rounded Rectangle 88"/>
            <p:cNvSpPr/>
            <p:nvPr/>
          </p:nvSpPr>
          <p:spPr>
            <a:xfrm>
              <a:off x="1790796"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sp>
          <p:nvSpPr>
            <p:cNvPr id="98" name="Rounded Rectangle 97"/>
            <p:cNvSpPr/>
            <p:nvPr/>
          </p:nvSpPr>
          <p:spPr>
            <a:xfrm>
              <a:off x="3622649"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sp>
          <p:nvSpPr>
            <p:cNvPr id="99" name="Rounded Rectangle 98"/>
            <p:cNvSpPr/>
            <p:nvPr/>
          </p:nvSpPr>
          <p:spPr>
            <a:xfrm>
              <a:off x="5454501"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grpSp>
      <p:sp>
        <p:nvSpPr>
          <p:cNvPr id="68" name="Title 1"/>
          <p:cNvSpPr>
            <a:spLocks noGrp="1"/>
          </p:cNvSpPr>
          <p:nvPr>
            <p:ph type="title"/>
          </p:nvPr>
        </p:nvSpPr>
        <p:spPr>
          <a:xfrm>
            <a:off x="457200" y="205979"/>
            <a:ext cx="8229600" cy="661854"/>
          </a:xfrm>
        </p:spPr>
        <p:txBody>
          <a:bodyPr/>
          <a:lstStyle/>
          <a:p>
            <a:pPr algn="l"/>
            <a:r>
              <a:rPr lang="en-US" dirty="0"/>
              <a:t>Real End User Experience Monitoring</a:t>
            </a:r>
          </a:p>
        </p:txBody>
      </p:sp>
      <p:sp>
        <p:nvSpPr>
          <p:cNvPr id="69" name="TextBox 68"/>
          <p:cNvSpPr txBox="1"/>
          <p:nvPr/>
        </p:nvSpPr>
        <p:spPr>
          <a:xfrm>
            <a:off x="2718459"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0" name="TextBox 69"/>
          <p:cNvSpPr txBox="1"/>
          <p:nvPr/>
        </p:nvSpPr>
        <p:spPr>
          <a:xfrm>
            <a:off x="3873563"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1" name="TextBox 70"/>
          <p:cNvSpPr txBox="1"/>
          <p:nvPr/>
        </p:nvSpPr>
        <p:spPr>
          <a:xfrm>
            <a:off x="5326353"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2" name="TextBox 71"/>
          <p:cNvSpPr txBox="1"/>
          <p:nvPr/>
        </p:nvSpPr>
        <p:spPr>
          <a:xfrm>
            <a:off x="3895566" y="1442387"/>
            <a:ext cx="327192" cy="215444"/>
          </a:xfrm>
          <a:prstGeom prst="rect">
            <a:avLst/>
          </a:prstGeom>
          <a:solidFill>
            <a:schemeClr val="bg1"/>
          </a:solidFill>
        </p:spPr>
        <p:txBody>
          <a:bodyPr wrap="square" lIns="45720" tIns="45720" rIns="45720" rtlCol="0">
            <a:spAutoFit/>
          </a:bodyPr>
          <a:lstStyle/>
          <a:p>
            <a:r>
              <a:rPr lang="en-US" sz="800" dirty="0"/>
              <a:t>Data</a:t>
            </a:r>
          </a:p>
        </p:txBody>
      </p:sp>
      <p:sp>
        <p:nvSpPr>
          <p:cNvPr id="73" name="TextBox 72"/>
          <p:cNvSpPr txBox="1"/>
          <p:nvPr/>
        </p:nvSpPr>
        <p:spPr>
          <a:xfrm>
            <a:off x="6755413" y="4066655"/>
            <a:ext cx="1327338" cy="215444"/>
          </a:xfrm>
          <a:prstGeom prst="rect">
            <a:avLst/>
          </a:prstGeom>
          <a:solidFill>
            <a:schemeClr val="bg1"/>
          </a:solidFill>
        </p:spPr>
        <p:txBody>
          <a:bodyPr wrap="square" rtlCol="0">
            <a:spAutoFit/>
          </a:bodyPr>
          <a:lstStyle/>
          <a:p>
            <a:r>
              <a:rPr lang="en-US" sz="800" dirty="0"/>
              <a:t>End-User Data</a:t>
            </a:r>
          </a:p>
        </p:txBody>
      </p:sp>
      <p:cxnSp>
        <p:nvCxnSpPr>
          <p:cNvPr id="74" name="Straight Arrow Connector 73"/>
          <p:cNvCxnSpPr>
            <a:stCxn id="137" idx="1"/>
            <a:endCxn id="136" idx="3"/>
          </p:cNvCxnSpPr>
          <p:nvPr/>
        </p:nvCxnSpPr>
        <p:spPr>
          <a:xfrm flipH="1">
            <a:off x="6682640" y="4283283"/>
            <a:ext cx="926692" cy="924"/>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7724858" y="3757178"/>
            <a:ext cx="944170" cy="430887"/>
          </a:xfrm>
          <a:prstGeom prst="rect">
            <a:avLst/>
          </a:prstGeom>
          <a:noFill/>
        </p:spPr>
        <p:txBody>
          <a:bodyPr wrap="square" rtlCol="0">
            <a:spAutoFit/>
          </a:bodyPr>
          <a:lstStyle/>
          <a:p>
            <a:r>
              <a:rPr lang="en-US" sz="1100" dirty="0"/>
              <a:t>Application Users</a:t>
            </a:r>
          </a:p>
        </p:txBody>
      </p:sp>
      <p:cxnSp>
        <p:nvCxnSpPr>
          <p:cNvPr id="77" name="Straight Arrow Connector 76"/>
          <p:cNvCxnSpPr>
            <a:stCxn id="90" idx="0"/>
            <a:endCxn id="87" idx="2"/>
          </p:cNvCxnSpPr>
          <p:nvPr/>
        </p:nvCxnSpPr>
        <p:spPr>
          <a:xfrm flipV="1">
            <a:off x="4175514" y="1373217"/>
            <a:ext cx="2277" cy="365368"/>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112" idx="0"/>
            <a:endCxn id="90" idx="2"/>
          </p:cNvCxnSpPr>
          <p:nvPr/>
        </p:nvCxnSpPr>
        <p:spPr>
          <a:xfrm flipV="1">
            <a:off x="2345034" y="2302973"/>
            <a:ext cx="1830480"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109" idx="0"/>
            <a:endCxn id="90" idx="2"/>
          </p:cNvCxnSpPr>
          <p:nvPr/>
        </p:nvCxnSpPr>
        <p:spPr>
          <a:xfrm flipH="1" flipV="1">
            <a:off x="4175514" y="2302973"/>
            <a:ext cx="1373"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106" idx="0"/>
            <a:endCxn id="90" idx="2"/>
          </p:cNvCxnSpPr>
          <p:nvPr/>
        </p:nvCxnSpPr>
        <p:spPr>
          <a:xfrm flipH="1" flipV="1">
            <a:off x="4175514" y="2302973"/>
            <a:ext cx="1833225"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1981905" y="3454139"/>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2" name="Straight Arrow Connector 81"/>
          <p:cNvCxnSpPr>
            <a:stCxn id="95" idx="0"/>
            <a:endCxn id="112" idx="2"/>
          </p:cNvCxnSpPr>
          <p:nvPr/>
        </p:nvCxnSpPr>
        <p:spPr>
          <a:xfrm flipV="1">
            <a:off x="2342609" y="3418996"/>
            <a:ext cx="2425" cy="496512"/>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3842381" y="3460622"/>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4" name="Straight Arrow Connector 83"/>
          <p:cNvCxnSpPr>
            <a:stCxn id="120" idx="0"/>
            <a:endCxn id="109" idx="2"/>
          </p:cNvCxnSpPr>
          <p:nvPr/>
        </p:nvCxnSpPr>
        <p:spPr>
          <a:xfrm flipV="1">
            <a:off x="4175866" y="3418996"/>
            <a:ext cx="1021" cy="497333"/>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5702855" y="3457379"/>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6" name="Straight Arrow Connector 85"/>
          <p:cNvCxnSpPr>
            <a:stCxn id="135" idx="0"/>
            <a:endCxn id="106" idx="2"/>
          </p:cNvCxnSpPr>
          <p:nvPr/>
        </p:nvCxnSpPr>
        <p:spPr>
          <a:xfrm flipH="1" flipV="1">
            <a:off x="6008739" y="3418996"/>
            <a:ext cx="3107" cy="497333"/>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7" name="tsps">
            <a:hlinkClick r:id="rId2" action="ppaction://hlinksldjump"/>
          </p:cNvPr>
          <p:cNvSpPr/>
          <p:nvPr/>
        </p:nvSpPr>
        <p:spPr>
          <a:xfrm>
            <a:off x="3414646" y="872286"/>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grpSp>
        <p:nvGrpSpPr>
          <p:cNvPr id="93" name="Group 92"/>
          <p:cNvGrpSpPr/>
          <p:nvPr/>
        </p:nvGrpSpPr>
        <p:grpSpPr>
          <a:xfrm>
            <a:off x="1671814" y="3763108"/>
            <a:ext cx="1341589" cy="735756"/>
            <a:chOff x="267387" y="3208652"/>
            <a:chExt cx="1341589" cy="735756"/>
          </a:xfrm>
        </p:grpSpPr>
        <p:sp>
          <p:nvSpPr>
            <p:cNvPr id="94" name="Rounded Rectangle 93"/>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5" name="Rounded Rectangle 94"/>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6" name="Rounded Rectangle 95"/>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grpSp>
        <p:nvGrpSpPr>
          <p:cNvPr id="3" name="Group 2"/>
          <p:cNvGrpSpPr/>
          <p:nvPr/>
        </p:nvGrpSpPr>
        <p:grpSpPr>
          <a:xfrm>
            <a:off x="3341160" y="1676255"/>
            <a:ext cx="1673073" cy="626718"/>
            <a:chOff x="3341160" y="1676255"/>
            <a:chExt cx="1673073" cy="626718"/>
          </a:xfrm>
        </p:grpSpPr>
        <p:sp>
          <p:nvSpPr>
            <p:cNvPr id="90" name="Rounded Rectangle 89"/>
            <p:cNvSpPr/>
            <p:nvPr/>
          </p:nvSpPr>
          <p:spPr>
            <a:xfrm>
              <a:off x="3398539" y="1738585"/>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350" dirty="0"/>
                <a:t>Real End User Analyzer</a:t>
              </a:r>
            </a:p>
          </p:txBody>
        </p:sp>
        <p:sp>
          <p:nvSpPr>
            <p:cNvPr id="59" name="TextBox 58"/>
            <p:cNvSpPr txBox="1"/>
            <p:nvPr/>
          </p:nvSpPr>
          <p:spPr>
            <a:xfrm>
              <a:off x="4397001" y="2076781"/>
              <a:ext cx="617232" cy="200055"/>
            </a:xfrm>
            <a:prstGeom prst="rect">
              <a:avLst/>
            </a:prstGeom>
            <a:noFill/>
            <a:ln w="9525">
              <a:noFill/>
              <a:prstDash val="solid"/>
            </a:ln>
          </p:spPr>
          <p:txBody>
            <a:bodyPr wrap="square" rtlCol="0">
              <a:spAutoFit/>
            </a:bodyPr>
            <a:lstStyle/>
            <a:p>
              <a:pPr algn="ctr"/>
              <a:r>
                <a:rPr lang="en-US" sz="700" dirty="0">
                  <a:solidFill>
                    <a:schemeClr val="bg1"/>
                  </a:solidFill>
                </a:rPr>
                <a:t>PostgreSQL</a:t>
              </a:r>
            </a:p>
          </p:txBody>
        </p:sp>
        <p:pic>
          <p:nvPicPr>
            <p:cNvPr id="92" name="Picture 91"/>
            <p:cNvPicPr>
              <a:picLocks noChangeAspect="1"/>
            </p:cNvPicPr>
            <p:nvPr/>
          </p:nvPicPr>
          <p:blipFill>
            <a:blip r:embed="rId3"/>
            <a:stretch>
              <a:fillRect/>
            </a:stretch>
          </p:blipFill>
          <p:spPr>
            <a:xfrm>
              <a:off x="4509021" y="1750089"/>
              <a:ext cx="393192" cy="393192"/>
            </a:xfrm>
            <a:prstGeom prst="rect">
              <a:avLst/>
            </a:prstGeom>
          </p:spPr>
        </p:pic>
        <p:sp>
          <p:nvSpPr>
            <p:cNvPr id="97" name="help_syn">
              <a:hlinkClick r:id="rId4" action="ppaction://hlinksldjump"/>
            </p:cNvPr>
            <p:cNvSpPr>
              <a:spLocks/>
            </p:cNvSpPr>
            <p:nvPr/>
          </p:nvSpPr>
          <p:spPr>
            <a:xfrm>
              <a:off x="3341160" y="1676255"/>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116" name="help_syn">
            <a:hlinkClick r:id="rId5" action="ppaction://hlinksldjump"/>
          </p:cNvPr>
          <p:cNvSpPr>
            <a:spLocks/>
          </p:cNvSpPr>
          <p:nvPr/>
        </p:nvSpPr>
        <p:spPr>
          <a:xfrm>
            <a:off x="1523514" y="2785802"/>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17" name="Group 116"/>
          <p:cNvGrpSpPr/>
          <p:nvPr/>
        </p:nvGrpSpPr>
        <p:grpSpPr>
          <a:xfrm>
            <a:off x="3505071" y="3763929"/>
            <a:ext cx="1341589" cy="735756"/>
            <a:chOff x="267387" y="3208652"/>
            <a:chExt cx="1341589" cy="735756"/>
          </a:xfrm>
        </p:grpSpPr>
        <p:sp>
          <p:nvSpPr>
            <p:cNvPr id="119" name="Rounded Rectangle 118"/>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0" name="Rounded Rectangle 119"/>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1" name="Rounded Rectangle 120"/>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grpSp>
        <p:nvGrpSpPr>
          <p:cNvPr id="122" name="Group 121"/>
          <p:cNvGrpSpPr/>
          <p:nvPr/>
        </p:nvGrpSpPr>
        <p:grpSpPr>
          <a:xfrm>
            <a:off x="5341051" y="3763929"/>
            <a:ext cx="1341589" cy="735756"/>
            <a:chOff x="267387" y="3208652"/>
            <a:chExt cx="1341589" cy="735756"/>
          </a:xfrm>
        </p:grpSpPr>
        <p:sp>
          <p:nvSpPr>
            <p:cNvPr id="134" name="Rounded Rectangle 133"/>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5" name="Rounded Rectangle 134"/>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6" name="Rounded Rectangle 135"/>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pic>
        <p:nvPicPr>
          <p:cNvPr id="137" name="Picture 136"/>
          <p:cNvPicPr>
            <a:picLocks noChangeAspect="1"/>
          </p:cNvPicPr>
          <p:nvPr/>
        </p:nvPicPr>
        <p:blipFill>
          <a:blip r:embed="rId6"/>
          <a:stretch>
            <a:fillRect/>
          </a:stretch>
        </p:blipFill>
        <p:spPr>
          <a:xfrm>
            <a:off x="7609332" y="4047176"/>
            <a:ext cx="472213" cy="472213"/>
          </a:xfrm>
          <a:prstGeom prst="rect">
            <a:avLst/>
          </a:prstGeom>
        </p:spPr>
      </p:pic>
      <p:sp>
        <p:nvSpPr>
          <p:cNvPr id="139" name="help_syn">
            <a:hlinkClick r:id="rId7" action="ppaction://hlinksldjump"/>
          </p:cNvPr>
          <p:cNvSpPr>
            <a:spLocks/>
          </p:cNvSpPr>
          <p:nvPr/>
        </p:nvSpPr>
        <p:spPr>
          <a:xfrm>
            <a:off x="1639480" y="3743978"/>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41" name="Group 140"/>
          <p:cNvGrpSpPr/>
          <p:nvPr/>
        </p:nvGrpSpPr>
        <p:grpSpPr>
          <a:xfrm>
            <a:off x="6689110" y="77360"/>
            <a:ext cx="2373928" cy="977534"/>
            <a:chOff x="2688610" y="2896760"/>
            <a:chExt cx="2373928" cy="977534"/>
          </a:xfrm>
        </p:grpSpPr>
        <p:sp>
          <p:nvSpPr>
            <p:cNvPr id="142" name="Rounded Rectangle 141"/>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3" name="Straight Connector 142"/>
            <p:cNvCxnSpPr>
              <a:stCxn id="195" idx="2"/>
              <a:endCxn id="194"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95" idx="2"/>
              <a:endCxn id="193"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95" idx="2"/>
              <a:endCxn id="192"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a:stCxn id="195" idx="2"/>
              <a:endCxn id="191"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91" name="tsim">
              <a:hlinkClick r:id="rId8"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92"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93"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94" name="euem">
              <a:hlinkClick r:id="rId4" action="ppaction://hlinksldjump"/>
            </p:cNvPr>
            <p:cNvSpPr/>
            <p:nvPr/>
          </p:nvSpPr>
          <p:spPr>
            <a:xfrm>
              <a:off x="2722046" y="3315573"/>
              <a:ext cx="523859" cy="27219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95" name="tsps">
              <a:hlinkClick r:id="rId2"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96" name="syn">
              <a:hlinkClick r:id="rId11"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76" name="Rounded Rectangular Callout 75"/>
          <p:cNvSpPr/>
          <p:nvPr/>
        </p:nvSpPr>
        <p:spPr>
          <a:xfrm>
            <a:off x="6077217" y="1298262"/>
            <a:ext cx="2593508" cy="1022434"/>
          </a:xfrm>
          <a:prstGeom prst="wedgeRoundRectCallout">
            <a:avLst>
              <a:gd name="adj1" fmla="val -152406"/>
              <a:gd name="adj2" fmla="val -12621"/>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t>Organizes traffic data acquired from the Real User Collector component into segments, processes it, and provides usable information.</a:t>
            </a:r>
          </a:p>
        </p:txBody>
      </p:sp>
    </p:spTree>
    <p:extLst>
      <p:ext uri="{BB962C8B-B14F-4D97-AF65-F5344CB8AC3E}">
        <p14:creationId xmlns:p14="http://schemas.microsoft.com/office/powerpoint/2010/main" val="5315479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p:cNvGrpSpPr/>
          <p:nvPr/>
        </p:nvGrpSpPr>
        <p:grpSpPr>
          <a:xfrm>
            <a:off x="1568059" y="2854608"/>
            <a:ext cx="5217654" cy="564388"/>
            <a:chOff x="1790796" y="2807716"/>
            <a:chExt cx="5217654" cy="564388"/>
          </a:xfrm>
        </p:grpSpPr>
        <p:sp>
          <p:nvSpPr>
            <p:cNvPr id="89" name="Rounded Rectangle 88"/>
            <p:cNvSpPr/>
            <p:nvPr/>
          </p:nvSpPr>
          <p:spPr>
            <a:xfrm>
              <a:off x="1790796"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sp>
          <p:nvSpPr>
            <p:cNvPr id="98" name="Rounded Rectangle 97"/>
            <p:cNvSpPr/>
            <p:nvPr/>
          </p:nvSpPr>
          <p:spPr>
            <a:xfrm>
              <a:off x="3622649"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sp>
          <p:nvSpPr>
            <p:cNvPr id="99" name="Rounded Rectangle 98"/>
            <p:cNvSpPr/>
            <p:nvPr/>
          </p:nvSpPr>
          <p:spPr>
            <a:xfrm>
              <a:off x="5454501"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grpSp>
      <p:sp>
        <p:nvSpPr>
          <p:cNvPr id="68" name="Title 1"/>
          <p:cNvSpPr>
            <a:spLocks noGrp="1"/>
          </p:cNvSpPr>
          <p:nvPr>
            <p:ph type="title"/>
          </p:nvPr>
        </p:nvSpPr>
        <p:spPr>
          <a:xfrm>
            <a:off x="457200" y="205979"/>
            <a:ext cx="8229600" cy="661854"/>
          </a:xfrm>
        </p:spPr>
        <p:txBody>
          <a:bodyPr/>
          <a:lstStyle/>
          <a:p>
            <a:pPr algn="l"/>
            <a:r>
              <a:rPr lang="en-US" dirty="0"/>
              <a:t>Real End User Experience Monitoring</a:t>
            </a:r>
          </a:p>
        </p:txBody>
      </p:sp>
      <p:sp>
        <p:nvSpPr>
          <p:cNvPr id="69" name="TextBox 68"/>
          <p:cNvSpPr txBox="1"/>
          <p:nvPr/>
        </p:nvSpPr>
        <p:spPr>
          <a:xfrm>
            <a:off x="2718459"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0" name="TextBox 69"/>
          <p:cNvSpPr txBox="1"/>
          <p:nvPr/>
        </p:nvSpPr>
        <p:spPr>
          <a:xfrm>
            <a:off x="3873563"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1" name="TextBox 70"/>
          <p:cNvSpPr txBox="1"/>
          <p:nvPr/>
        </p:nvSpPr>
        <p:spPr>
          <a:xfrm>
            <a:off x="5326353"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2" name="TextBox 71"/>
          <p:cNvSpPr txBox="1"/>
          <p:nvPr/>
        </p:nvSpPr>
        <p:spPr>
          <a:xfrm>
            <a:off x="3895566" y="1442387"/>
            <a:ext cx="327192" cy="215444"/>
          </a:xfrm>
          <a:prstGeom prst="rect">
            <a:avLst/>
          </a:prstGeom>
          <a:solidFill>
            <a:schemeClr val="bg1"/>
          </a:solidFill>
        </p:spPr>
        <p:txBody>
          <a:bodyPr wrap="square" lIns="45720" tIns="45720" rIns="45720" rtlCol="0">
            <a:spAutoFit/>
          </a:bodyPr>
          <a:lstStyle/>
          <a:p>
            <a:r>
              <a:rPr lang="en-US" sz="800" dirty="0"/>
              <a:t>Data</a:t>
            </a:r>
          </a:p>
        </p:txBody>
      </p:sp>
      <p:sp>
        <p:nvSpPr>
          <p:cNvPr id="73" name="TextBox 72"/>
          <p:cNvSpPr txBox="1"/>
          <p:nvPr/>
        </p:nvSpPr>
        <p:spPr>
          <a:xfrm>
            <a:off x="6755413" y="4066655"/>
            <a:ext cx="1327338" cy="215444"/>
          </a:xfrm>
          <a:prstGeom prst="rect">
            <a:avLst/>
          </a:prstGeom>
          <a:solidFill>
            <a:schemeClr val="bg1"/>
          </a:solidFill>
        </p:spPr>
        <p:txBody>
          <a:bodyPr wrap="square" rtlCol="0">
            <a:spAutoFit/>
          </a:bodyPr>
          <a:lstStyle/>
          <a:p>
            <a:r>
              <a:rPr lang="en-US" sz="800" dirty="0"/>
              <a:t>End-User Data</a:t>
            </a:r>
          </a:p>
        </p:txBody>
      </p:sp>
      <p:cxnSp>
        <p:nvCxnSpPr>
          <p:cNvPr id="74" name="Straight Arrow Connector 73"/>
          <p:cNvCxnSpPr>
            <a:stCxn id="137" idx="1"/>
            <a:endCxn id="136" idx="3"/>
          </p:cNvCxnSpPr>
          <p:nvPr/>
        </p:nvCxnSpPr>
        <p:spPr>
          <a:xfrm flipH="1">
            <a:off x="6682640" y="4283283"/>
            <a:ext cx="926692" cy="924"/>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7724858" y="3757178"/>
            <a:ext cx="944170" cy="430887"/>
          </a:xfrm>
          <a:prstGeom prst="rect">
            <a:avLst/>
          </a:prstGeom>
          <a:noFill/>
        </p:spPr>
        <p:txBody>
          <a:bodyPr wrap="square" rtlCol="0">
            <a:spAutoFit/>
          </a:bodyPr>
          <a:lstStyle/>
          <a:p>
            <a:r>
              <a:rPr lang="en-US" sz="1100" dirty="0"/>
              <a:t>Application Users</a:t>
            </a:r>
          </a:p>
        </p:txBody>
      </p:sp>
      <p:cxnSp>
        <p:nvCxnSpPr>
          <p:cNvPr id="77" name="Straight Arrow Connector 76"/>
          <p:cNvCxnSpPr>
            <a:stCxn id="90" idx="0"/>
            <a:endCxn id="87" idx="2"/>
          </p:cNvCxnSpPr>
          <p:nvPr/>
        </p:nvCxnSpPr>
        <p:spPr>
          <a:xfrm flipV="1">
            <a:off x="4175514" y="1373217"/>
            <a:ext cx="2277" cy="365368"/>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112" idx="0"/>
            <a:endCxn id="90" idx="2"/>
          </p:cNvCxnSpPr>
          <p:nvPr/>
        </p:nvCxnSpPr>
        <p:spPr>
          <a:xfrm flipV="1">
            <a:off x="2345034" y="2302973"/>
            <a:ext cx="1830480"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109" idx="0"/>
            <a:endCxn id="90" idx="2"/>
          </p:cNvCxnSpPr>
          <p:nvPr/>
        </p:nvCxnSpPr>
        <p:spPr>
          <a:xfrm flipH="1" flipV="1">
            <a:off x="4175514" y="2302973"/>
            <a:ext cx="1373"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106" idx="0"/>
            <a:endCxn id="90" idx="2"/>
          </p:cNvCxnSpPr>
          <p:nvPr/>
        </p:nvCxnSpPr>
        <p:spPr>
          <a:xfrm flipH="1" flipV="1">
            <a:off x="4175514" y="2302973"/>
            <a:ext cx="1833225"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1981905" y="3454139"/>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2" name="Straight Arrow Connector 81"/>
          <p:cNvCxnSpPr>
            <a:stCxn id="95" idx="0"/>
            <a:endCxn id="112" idx="2"/>
          </p:cNvCxnSpPr>
          <p:nvPr/>
        </p:nvCxnSpPr>
        <p:spPr>
          <a:xfrm flipV="1">
            <a:off x="2342609" y="3418996"/>
            <a:ext cx="2425" cy="496512"/>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3842381" y="3460622"/>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4" name="Straight Arrow Connector 83"/>
          <p:cNvCxnSpPr>
            <a:stCxn id="120" idx="0"/>
            <a:endCxn id="109" idx="2"/>
          </p:cNvCxnSpPr>
          <p:nvPr/>
        </p:nvCxnSpPr>
        <p:spPr>
          <a:xfrm flipV="1">
            <a:off x="4175866" y="3418996"/>
            <a:ext cx="1021" cy="497333"/>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5702855" y="3457379"/>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6" name="Straight Arrow Connector 85"/>
          <p:cNvCxnSpPr>
            <a:stCxn id="135" idx="0"/>
            <a:endCxn id="106" idx="2"/>
          </p:cNvCxnSpPr>
          <p:nvPr/>
        </p:nvCxnSpPr>
        <p:spPr>
          <a:xfrm flipH="1" flipV="1">
            <a:off x="6008739" y="3418996"/>
            <a:ext cx="3107" cy="497333"/>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7" name="tsps">
            <a:hlinkClick r:id="rId2" action="ppaction://hlinksldjump"/>
          </p:cNvPr>
          <p:cNvSpPr/>
          <p:nvPr/>
        </p:nvSpPr>
        <p:spPr>
          <a:xfrm>
            <a:off x="3414646" y="872286"/>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grpSp>
        <p:nvGrpSpPr>
          <p:cNvPr id="93" name="Group 92"/>
          <p:cNvGrpSpPr/>
          <p:nvPr/>
        </p:nvGrpSpPr>
        <p:grpSpPr>
          <a:xfrm>
            <a:off x="1671814" y="3763108"/>
            <a:ext cx="1341589" cy="735756"/>
            <a:chOff x="267387" y="3208652"/>
            <a:chExt cx="1341589" cy="735756"/>
          </a:xfrm>
        </p:grpSpPr>
        <p:sp>
          <p:nvSpPr>
            <p:cNvPr id="94" name="Rounded Rectangle 93"/>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5" name="Rounded Rectangle 94"/>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6" name="Rounded Rectangle 95"/>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grpSp>
        <p:nvGrpSpPr>
          <p:cNvPr id="2" name="Group 1"/>
          <p:cNvGrpSpPr/>
          <p:nvPr/>
        </p:nvGrpSpPr>
        <p:grpSpPr>
          <a:xfrm>
            <a:off x="3341160" y="1676255"/>
            <a:ext cx="1673073" cy="626718"/>
            <a:chOff x="3341160" y="1676255"/>
            <a:chExt cx="1673073" cy="626718"/>
          </a:xfrm>
        </p:grpSpPr>
        <p:sp>
          <p:nvSpPr>
            <p:cNvPr id="90" name="Rounded Rectangle 89"/>
            <p:cNvSpPr/>
            <p:nvPr/>
          </p:nvSpPr>
          <p:spPr>
            <a:xfrm>
              <a:off x="3398539" y="1738585"/>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350" dirty="0"/>
                <a:t>Real End User Analyzer</a:t>
              </a:r>
            </a:p>
          </p:txBody>
        </p:sp>
        <p:sp>
          <p:nvSpPr>
            <p:cNvPr id="58" name="TextBox 57"/>
            <p:cNvSpPr txBox="1"/>
            <p:nvPr/>
          </p:nvSpPr>
          <p:spPr>
            <a:xfrm>
              <a:off x="4397001" y="2076781"/>
              <a:ext cx="617232" cy="200055"/>
            </a:xfrm>
            <a:prstGeom prst="rect">
              <a:avLst/>
            </a:prstGeom>
            <a:noFill/>
            <a:ln w="9525">
              <a:noFill/>
              <a:prstDash val="solid"/>
            </a:ln>
          </p:spPr>
          <p:txBody>
            <a:bodyPr wrap="square" rtlCol="0">
              <a:spAutoFit/>
            </a:bodyPr>
            <a:lstStyle/>
            <a:p>
              <a:pPr algn="ctr"/>
              <a:r>
                <a:rPr lang="en-US" sz="700" dirty="0">
                  <a:solidFill>
                    <a:schemeClr val="bg1"/>
                  </a:solidFill>
                </a:rPr>
                <a:t>PostgreSQL</a:t>
              </a:r>
            </a:p>
          </p:txBody>
        </p:sp>
        <p:pic>
          <p:nvPicPr>
            <p:cNvPr id="92" name="Picture 91"/>
            <p:cNvPicPr>
              <a:picLocks noChangeAspect="1"/>
            </p:cNvPicPr>
            <p:nvPr/>
          </p:nvPicPr>
          <p:blipFill>
            <a:blip r:embed="rId3"/>
            <a:stretch>
              <a:fillRect/>
            </a:stretch>
          </p:blipFill>
          <p:spPr>
            <a:xfrm>
              <a:off x="4509021" y="1750089"/>
              <a:ext cx="393192" cy="393192"/>
            </a:xfrm>
            <a:prstGeom prst="rect">
              <a:avLst/>
            </a:prstGeom>
          </p:spPr>
        </p:pic>
        <p:sp>
          <p:nvSpPr>
            <p:cNvPr id="97" name="help_syn">
              <a:hlinkClick r:id="rId4" action="ppaction://hlinksldjump"/>
            </p:cNvPr>
            <p:cNvSpPr>
              <a:spLocks/>
            </p:cNvSpPr>
            <p:nvPr/>
          </p:nvSpPr>
          <p:spPr>
            <a:xfrm>
              <a:off x="3341160" y="1676255"/>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116" name="help_syn">
            <a:hlinkClick r:id="rId5" action="ppaction://hlinksldjump"/>
          </p:cNvPr>
          <p:cNvSpPr>
            <a:spLocks/>
          </p:cNvSpPr>
          <p:nvPr/>
        </p:nvSpPr>
        <p:spPr>
          <a:xfrm>
            <a:off x="1523514" y="2785802"/>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17" name="Group 116"/>
          <p:cNvGrpSpPr/>
          <p:nvPr/>
        </p:nvGrpSpPr>
        <p:grpSpPr>
          <a:xfrm>
            <a:off x="3505071" y="3763929"/>
            <a:ext cx="1341589" cy="735756"/>
            <a:chOff x="267387" y="3208652"/>
            <a:chExt cx="1341589" cy="735756"/>
          </a:xfrm>
        </p:grpSpPr>
        <p:sp>
          <p:nvSpPr>
            <p:cNvPr id="119" name="Rounded Rectangle 118"/>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0" name="Rounded Rectangle 119"/>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1" name="Rounded Rectangle 120"/>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grpSp>
        <p:nvGrpSpPr>
          <p:cNvPr id="122" name="Group 121"/>
          <p:cNvGrpSpPr/>
          <p:nvPr/>
        </p:nvGrpSpPr>
        <p:grpSpPr>
          <a:xfrm>
            <a:off x="5341051" y="3763929"/>
            <a:ext cx="1341589" cy="735756"/>
            <a:chOff x="267387" y="3208652"/>
            <a:chExt cx="1341589" cy="735756"/>
          </a:xfrm>
        </p:grpSpPr>
        <p:sp>
          <p:nvSpPr>
            <p:cNvPr id="134" name="Rounded Rectangle 133"/>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5" name="Rounded Rectangle 134"/>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6" name="Rounded Rectangle 135"/>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pic>
        <p:nvPicPr>
          <p:cNvPr id="137" name="Picture 136"/>
          <p:cNvPicPr>
            <a:picLocks noChangeAspect="1"/>
          </p:cNvPicPr>
          <p:nvPr/>
        </p:nvPicPr>
        <p:blipFill>
          <a:blip r:embed="rId6"/>
          <a:stretch>
            <a:fillRect/>
          </a:stretch>
        </p:blipFill>
        <p:spPr>
          <a:xfrm>
            <a:off x="7609332" y="4047176"/>
            <a:ext cx="472213" cy="472213"/>
          </a:xfrm>
          <a:prstGeom prst="rect">
            <a:avLst/>
          </a:prstGeom>
        </p:spPr>
      </p:pic>
      <p:sp>
        <p:nvSpPr>
          <p:cNvPr id="139" name="help_syn">
            <a:hlinkClick r:id="rId7" action="ppaction://hlinksldjump"/>
          </p:cNvPr>
          <p:cNvSpPr>
            <a:spLocks/>
          </p:cNvSpPr>
          <p:nvPr/>
        </p:nvSpPr>
        <p:spPr>
          <a:xfrm>
            <a:off x="1639480" y="3743978"/>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41" name="Group 140"/>
          <p:cNvGrpSpPr/>
          <p:nvPr/>
        </p:nvGrpSpPr>
        <p:grpSpPr>
          <a:xfrm>
            <a:off x="6689110" y="77360"/>
            <a:ext cx="2373928" cy="977534"/>
            <a:chOff x="2688610" y="2896760"/>
            <a:chExt cx="2373928" cy="977534"/>
          </a:xfrm>
        </p:grpSpPr>
        <p:sp>
          <p:nvSpPr>
            <p:cNvPr id="142" name="Rounded Rectangle 141"/>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3" name="Straight Connector 142"/>
            <p:cNvCxnSpPr>
              <a:stCxn id="195" idx="2"/>
              <a:endCxn id="194"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95" idx="2"/>
              <a:endCxn id="193"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95" idx="2"/>
              <a:endCxn id="192"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a:stCxn id="195" idx="2"/>
              <a:endCxn id="191"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91" name="tsim">
              <a:hlinkClick r:id="rId8"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92"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93"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94" name="euem">
              <a:hlinkClick r:id="rId5" action="ppaction://hlinksldjump"/>
            </p:cNvPr>
            <p:cNvSpPr/>
            <p:nvPr/>
          </p:nvSpPr>
          <p:spPr>
            <a:xfrm>
              <a:off x="2722046" y="3315573"/>
              <a:ext cx="523859" cy="27219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95" name="tsps">
              <a:hlinkClick r:id="rId2"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96" name="syn">
              <a:hlinkClick r:id="rId11"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76" name="Rounded Rectangular Callout 75"/>
          <p:cNvSpPr/>
          <p:nvPr/>
        </p:nvSpPr>
        <p:spPr>
          <a:xfrm>
            <a:off x="5600064" y="1323550"/>
            <a:ext cx="3365491" cy="1843087"/>
          </a:xfrm>
          <a:prstGeom prst="wedgeRoundRectCallout">
            <a:avLst>
              <a:gd name="adj1" fmla="val -168181"/>
              <a:gd name="adj2" fmla="val 29260"/>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t>Captures traffic data from a tapping point between the application and the end user (for example, a network tap or a mirror port on a network switch) and makes it available to a Real User Analyzer. A Collector is responsible for deciphering encrypted traffic in a secure way and applying rules to protect the confidentiality of application end users. It also has controls for managing a portion of its functionality. </a:t>
            </a:r>
          </a:p>
        </p:txBody>
      </p:sp>
    </p:spTree>
    <p:extLst>
      <p:ext uri="{BB962C8B-B14F-4D97-AF65-F5344CB8AC3E}">
        <p14:creationId xmlns:p14="http://schemas.microsoft.com/office/powerpoint/2010/main" val="269061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Group 66"/>
          <p:cNvGrpSpPr/>
          <p:nvPr/>
        </p:nvGrpSpPr>
        <p:grpSpPr>
          <a:xfrm>
            <a:off x="1568059" y="2854608"/>
            <a:ext cx="5217654" cy="564388"/>
            <a:chOff x="1790796" y="2807716"/>
            <a:chExt cx="5217654" cy="564388"/>
          </a:xfrm>
        </p:grpSpPr>
        <p:sp>
          <p:nvSpPr>
            <p:cNvPr id="89" name="Rounded Rectangle 88"/>
            <p:cNvSpPr/>
            <p:nvPr/>
          </p:nvSpPr>
          <p:spPr>
            <a:xfrm>
              <a:off x="1790796"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sp>
          <p:nvSpPr>
            <p:cNvPr id="98" name="Rounded Rectangle 97"/>
            <p:cNvSpPr/>
            <p:nvPr/>
          </p:nvSpPr>
          <p:spPr>
            <a:xfrm>
              <a:off x="3622649"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sp>
          <p:nvSpPr>
            <p:cNvPr id="99" name="Rounded Rectangle 98"/>
            <p:cNvSpPr/>
            <p:nvPr/>
          </p:nvSpPr>
          <p:spPr>
            <a:xfrm>
              <a:off x="5454501" y="2807716"/>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End User Collector</a:t>
              </a:r>
            </a:p>
          </p:txBody>
        </p:sp>
      </p:grpSp>
      <p:sp>
        <p:nvSpPr>
          <p:cNvPr id="68" name="Title 1"/>
          <p:cNvSpPr>
            <a:spLocks noGrp="1"/>
          </p:cNvSpPr>
          <p:nvPr>
            <p:ph type="title"/>
          </p:nvPr>
        </p:nvSpPr>
        <p:spPr>
          <a:xfrm>
            <a:off x="457200" y="205979"/>
            <a:ext cx="8229600" cy="661854"/>
          </a:xfrm>
        </p:spPr>
        <p:txBody>
          <a:bodyPr/>
          <a:lstStyle/>
          <a:p>
            <a:pPr algn="l"/>
            <a:r>
              <a:rPr lang="en-US" dirty="0"/>
              <a:t>Real End User Experience Monitoring</a:t>
            </a:r>
          </a:p>
        </p:txBody>
      </p:sp>
      <p:sp>
        <p:nvSpPr>
          <p:cNvPr id="69" name="TextBox 68"/>
          <p:cNvSpPr txBox="1"/>
          <p:nvPr/>
        </p:nvSpPr>
        <p:spPr>
          <a:xfrm>
            <a:off x="2718459"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0" name="TextBox 69"/>
          <p:cNvSpPr txBox="1"/>
          <p:nvPr/>
        </p:nvSpPr>
        <p:spPr>
          <a:xfrm>
            <a:off x="3873563"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1" name="TextBox 70"/>
          <p:cNvSpPr txBox="1"/>
          <p:nvPr/>
        </p:nvSpPr>
        <p:spPr>
          <a:xfrm>
            <a:off x="5326353" y="2491383"/>
            <a:ext cx="626366" cy="215444"/>
          </a:xfrm>
          <a:prstGeom prst="rect">
            <a:avLst/>
          </a:prstGeom>
          <a:solidFill>
            <a:schemeClr val="bg1"/>
          </a:solidFill>
        </p:spPr>
        <p:txBody>
          <a:bodyPr wrap="square" lIns="45720" tIns="45720" rIns="45720" rtlCol="0">
            <a:spAutoFit/>
          </a:bodyPr>
          <a:lstStyle/>
          <a:p>
            <a:r>
              <a:rPr lang="en-US" sz="800" dirty="0"/>
              <a:t>Data</a:t>
            </a:r>
          </a:p>
        </p:txBody>
      </p:sp>
      <p:sp>
        <p:nvSpPr>
          <p:cNvPr id="72" name="TextBox 71"/>
          <p:cNvSpPr txBox="1"/>
          <p:nvPr/>
        </p:nvSpPr>
        <p:spPr>
          <a:xfrm>
            <a:off x="3895566" y="1442387"/>
            <a:ext cx="327192" cy="215444"/>
          </a:xfrm>
          <a:prstGeom prst="rect">
            <a:avLst/>
          </a:prstGeom>
          <a:solidFill>
            <a:schemeClr val="bg1"/>
          </a:solidFill>
        </p:spPr>
        <p:txBody>
          <a:bodyPr wrap="square" lIns="45720" tIns="45720" rIns="45720" rtlCol="0">
            <a:spAutoFit/>
          </a:bodyPr>
          <a:lstStyle/>
          <a:p>
            <a:r>
              <a:rPr lang="en-US" sz="800" dirty="0"/>
              <a:t>Data</a:t>
            </a:r>
          </a:p>
        </p:txBody>
      </p:sp>
      <p:sp>
        <p:nvSpPr>
          <p:cNvPr id="73" name="TextBox 72"/>
          <p:cNvSpPr txBox="1"/>
          <p:nvPr/>
        </p:nvSpPr>
        <p:spPr>
          <a:xfrm>
            <a:off x="6755413" y="4066655"/>
            <a:ext cx="1327338" cy="215444"/>
          </a:xfrm>
          <a:prstGeom prst="rect">
            <a:avLst/>
          </a:prstGeom>
          <a:solidFill>
            <a:schemeClr val="bg1"/>
          </a:solidFill>
        </p:spPr>
        <p:txBody>
          <a:bodyPr wrap="square" rtlCol="0">
            <a:spAutoFit/>
          </a:bodyPr>
          <a:lstStyle/>
          <a:p>
            <a:r>
              <a:rPr lang="en-US" sz="800" dirty="0"/>
              <a:t>End-User Data</a:t>
            </a:r>
          </a:p>
        </p:txBody>
      </p:sp>
      <p:cxnSp>
        <p:nvCxnSpPr>
          <p:cNvPr id="74" name="Straight Arrow Connector 73"/>
          <p:cNvCxnSpPr>
            <a:stCxn id="137" idx="1"/>
            <a:endCxn id="136" idx="3"/>
          </p:cNvCxnSpPr>
          <p:nvPr/>
        </p:nvCxnSpPr>
        <p:spPr>
          <a:xfrm flipH="1">
            <a:off x="6682640" y="4283283"/>
            <a:ext cx="926692" cy="924"/>
          </a:xfrm>
          <a:prstGeom prst="straightConnector1">
            <a:avLst/>
          </a:prstGeom>
          <a:ln w="12700">
            <a:solidFill>
              <a:srgbClr val="0070C0"/>
            </a:solidFill>
            <a:tailEnd type="triangle"/>
          </a:ln>
          <a:effectLst/>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7724858" y="3757178"/>
            <a:ext cx="944170" cy="430887"/>
          </a:xfrm>
          <a:prstGeom prst="rect">
            <a:avLst/>
          </a:prstGeom>
          <a:noFill/>
        </p:spPr>
        <p:txBody>
          <a:bodyPr wrap="square" rtlCol="0">
            <a:spAutoFit/>
          </a:bodyPr>
          <a:lstStyle/>
          <a:p>
            <a:r>
              <a:rPr lang="en-US" sz="1100" dirty="0"/>
              <a:t>Application Users</a:t>
            </a:r>
          </a:p>
        </p:txBody>
      </p:sp>
      <p:cxnSp>
        <p:nvCxnSpPr>
          <p:cNvPr id="77" name="Straight Arrow Connector 76"/>
          <p:cNvCxnSpPr>
            <a:stCxn id="90" idx="0"/>
            <a:endCxn id="87" idx="2"/>
          </p:cNvCxnSpPr>
          <p:nvPr/>
        </p:nvCxnSpPr>
        <p:spPr>
          <a:xfrm flipV="1">
            <a:off x="4175514" y="1373217"/>
            <a:ext cx="2277" cy="365368"/>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112" idx="0"/>
            <a:endCxn id="90" idx="2"/>
          </p:cNvCxnSpPr>
          <p:nvPr/>
        </p:nvCxnSpPr>
        <p:spPr>
          <a:xfrm flipV="1">
            <a:off x="2345034" y="2302973"/>
            <a:ext cx="1830480"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79" name="Straight Arrow Connector 78"/>
          <p:cNvCxnSpPr>
            <a:stCxn id="109" idx="0"/>
            <a:endCxn id="90" idx="2"/>
          </p:cNvCxnSpPr>
          <p:nvPr/>
        </p:nvCxnSpPr>
        <p:spPr>
          <a:xfrm flipH="1" flipV="1">
            <a:off x="4175514" y="2302973"/>
            <a:ext cx="1373"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106" idx="0"/>
            <a:endCxn id="90" idx="2"/>
          </p:cNvCxnSpPr>
          <p:nvPr/>
        </p:nvCxnSpPr>
        <p:spPr>
          <a:xfrm flipH="1" flipV="1">
            <a:off x="4175514" y="2302973"/>
            <a:ext cx="1833225" cy="551635"/>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1981905" y="3454139"/>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2" name="Straight Arrow Connector 81"/>
          <p:cNvCxnSpPr>
            <a:stCxn id="95" idx="0"/>
            <a:endCxn id="112" idx="2"/>
          </p:cNvCxnSpPr>
          <p:nvPr/>
        </p:nvCxnSpPr>
        <p:spPr>
          <a:xfrm flipV="1">
            <a:off x="2342609" y="3418996"/>
            <a:ext cx="2425" cy="496512"/>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3" name="TextBox 82"/>
          <p:cNvSpPr txBox="1"/>
          <p:nvPr/>
        </p:nvSpPr>
        <p:spPr>
          <a:xfrm>
            <a:off x="3842381" y="3460622"/>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4" name="Straight Arrow Connector 83"/>
          <p:cNvCxnSpPr>
            <a:stCxn id="120" idx="0"/>
            <a:endCxn id="109" idx="2"/>
          </p:cNvCxnSpPr>
          <p:nvPr/>
        </p:nvCxnSpPr>
        <p:spPr>
          <a:xfrm flipV="1">
            <a:off x="4175866" y="3418996"/>
            <a:ext cx="1021" cy="497333"/>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5702855" y="3457379"/>
            <a:ext cx="539907" cy="215444"/>
          </a:xfrm>
          <a:prstGeom prst="rect">
            <a:avLst/>
          </a:prstGeom>
          <a:solidFill>
            <a:schemeClr val="bg1"/>
          </a:solidFill>
        </p:spPr>
        <p:txBody>
          <a:bodyPr wrap="square" lIns="45720" tIns="45720" rIns="45720" rtlCol="0">
            <a:spAutoFit/>
          </a:bodyPr>
          <a:lstStyle/>
          <a:p>
            <a:r>
              <a:rPr lang="en-US" sz="800" dirty="0"/>
              <a:t>Data</a:t>
            </a:r>
          </a:p>
        </p:txBody>
      </p:sp>
      <p:cxnSp>
        <p:nvCxnSpPr>
          <p:cNvPr id="86" name="Straight Arrow Connector 85"/>
          <p:cNvCxnSpPr>
            <a:stCxn id="135" idx="0"/>
            <a:endCxn id="106" idx="2"/>
          </p:cNvCxnSpPr>
          <p:nvPr/>
        </p:nvCxnSpPr>
        <p:spPr>
          <a:xfrm flipH="1" flipV="1">
            <a:off x="6008739" y="3418996"/>
            <a:ext cx="3107" cy="497333"/>
          </a:xfrm>
          <a:prstGeom prst="straightConnector1">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87" name="tsps">
            <a:hlinkClick r:id="rId2" action="ppaction://hlinksldjump"/>
          </p:cNvPr>
          <p:cNvSpPr/>
          <p:nvPr/>
        </p:nvSpPr>
        <p:spPr>
          <a:xfrm>
            <a:off x="3414646" y="872286"/>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grpSp>
        <p:nvGrpSpPr>
          <p:cNvPr id="93" name="Group 92"/>
          <p:cNvGrpSpPr/>
          <p:nvPr/>
        </p:nvGrpSpPr>
        <p:grpSpPr>
          <a:xfrm>
            <a:off x="1671814" y="3763108"/>
            <a:ext cx="1341589" cy="735756"/>
            <a:chOff x="267387" y="3208652"/>
            <a:chExt cx="1341589" cy="735756"/>
          </a:xfrm>
        </p:grpSpPr>
        <p:sp>
          <p:nvSpPr>
            <p:cNvPr id="94" name="Rounded Rectangle 93"/>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5" name="Rounded Rectangle 94"/>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96" name="Rounded Rectangle 95"/>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grpSp>
        <p:nvGrpSpPr>
          <p:cNvPr id="2" name="Group 1"/>
          <p:cNvGrpSpPr/>
          <p:nvPr/>
        </p:nvGrpSpPr>
        <p:grpSpPr>
          <a:xfrm>
            <a:off x="3341160" y="1676255"/>
            <a:ext cx="1673073" cy="626718"/>
            <a:chOff x="3341160" y="1676255"/>
            <a:chExt cx="1673073" cy="626718"/>
          </a:xfrm>
        </p:grpSpPr>
        <p:sp>
          <p:nvSpPr>
            <p:cNvPr id="90" name="Rounded Rectangle 89"/>
            <p:cNvSpPr/>
            <p:nvPr/>
          </p:nvSpPr>
          <p:spPr>
            <a:xfrm>
              <a:off x="3398539" y="1738585"/>
              <a:ext cx="1553949" cy="564388"/>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350" dirty="0"/>
                <a:t>Real End User Analyzer</a:t>
              </a:r>
            </a:p>
          </p:txBody>
        </p:sp>
        <p:pic>
          <p:nvPicPr>
            <p:cNvPr id="92" name="Picture 91"/>
            <p:cNvPicPr>
              <a:picLocks noChangeAspect="1"/>
            </p:cNvPicPr>
            <p:nvPr/>
          </p:nvPicPr>
          <p:blipFill>
            <a:blip r:embed="rId3"/>
            <a:stretch>
              <a:fillRect/>
            </a:stretch>
          </p:blipFill>
          <p:spPr>
            <a:xfrm>
              <a:off x="4509021" y="1750089"/>
              <a:ext cx="393192" cy="393192"/>
            </a:xfrm>
            <a:prstGeom prst="rect">
              <a:avLst/>
            </a:prstGeom>
          </p:spPr>
        </p:pic>
        <p:sp>
          <p:nvSpPr>
            <p:cNvPr id="58" name="TextBox 57"/>
            <p:cNvSpPr txBox="1"/>
            <p:nvPr/>
          </p:nvSpPr>
          <p:spPr>
            <a:xfrm>
              <a:off x="4397001" y="2076781"/>
              <a:ext cx="617232" cy="200055"/>
            </a:xfrm>
            <a:prstGeom prst="rect">
              <a:avLst/>
            </a:prstGeom>
            <a:noFill/>
            <a:ln w="9525">
              <a:noFill/>
              <a:prstDash val="solid"/>
            </a:ln>
          </p:spPr>
          <p:txBody>
            <a:bodyPr wrap="square" rtlCol="0">
              <a:spAutoFit/>
            </a:bodyPr>
            <a:lstStyle/>
            <a:p>
              <a:pPr algn="ctr"/>
              <a:r>
                <a:rPr lang="en-US" sz="700" dirty="0">
                  <a:solidFill>
                    <a:schemeClr val="bg1"/>
                  </a:solidFill>
                </a:rPr>
                <a:t>PostgreSQL</a:t>
              </a:r>
            </a:p>
          </p:txBody>
        </p:sp>
        <p:sp>
          <p:nvSpPr>
            <p:cNvPr id="97" name="help_syn">
              <a:hlinkClick r:id="rId4" action="ppaction://hlinksldjump"/>
            </p:cNvPr>
            <p:cNvSpPr>
              <a:spLocks/>
            </p:cNvSpPr>
            <p:nvPr/>
          </p:nvSpPr>
          <p:spPr>
            <a:xfrm>
              <a:off x="3341160" y="1676255"/>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sp>
        <p:nvSpPr>
          <p:cNvPr id="116" name="help_syn">
            <a:hlinkClick r:id="rId5" action="ppaction://hlinksldjump"/>
          </p:cNvPr>
          <p:cNvSpPr>
            <a:spLocks/>
          </p:cNvSpPr>
          <p:nvPr/>
        </p:nvSpPr>
        <p:spPr>
          <a:xfrm>
            <a:off x="1523514" y="2785802"/>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17" name="Group 116"/>
          <p:cNvGrpSpPr/>
          <p:nvPr/>
        </p:nvGrpSpPr>
        <p:grpSpPr>
          <a:xfrm>
            <a:off x="3505071" y="3763929"/>
            <a:ext cx="1341589" cy="735756"/>
            <a:chOff x="267387" y="3208652"/>
            <a:chExt cx="1341589" cy="735756"/>
          </a:xfrm>
        </p:grpSpPr>
        <p:sp>
          <p:nvSpPr>
            <p:cNvPr id="119" name="Rounded Rectangle 118"/>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0" name="Rounded Rectangle 119"/>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1" name="Rounded Rectangle 120"/>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grpSp>
        <p:nvGrpSpPr>
          <p:cNvPr id="122" name="Group 121"/>
          <p:cNvGrpSpPr/>
          <p:nvPr/>
        </p:nvGrpSpPr>
        <p:grpSpPr>
          <a:xfrm>
            <a:off x="5341051" y="3763929"/>
            <a:ext cx="1341589" cy="735756"/>
            <a:chOff x="267387" y="3208652"/>
            <a:chExt cx="1341589" cy="735756"/>
          </a:xfrm>
        </p:grpSpPr>
        <p:sp>
          <p:nvSpPr>
            <p:cNvPr id="134" name="Rounded Rectangle 133"/>
            <p:cNvSpPr/>
            <p:nvPr/>
          </p:nvSpPr>
          <p:spPr>
            <a:xfrm>
              <a:off x="267387" y="32086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5" name="Rounded Rectangle 134"/>
            <p:cNvSpPr/>
            <p:nvPr/>
          </p:nvSpPr>
          <p:spPr>
            <a:xfrm>
              <a:off x="419787" y="33610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36" name="Rounded Rectangle 135"/>
            <p:cNvSpPr/>
            <p:nvPr/>
          </p:nvSpPr>
          <p:spPr>
            <a:xfrm>
              <a:off x="572187" y="3513452"/>
              <a:ext cx="1036789" cy="430956"/>
            </a:xfrm>
            <a:prstGeom prst="roundRect">
              <a:avLst>
                <a:gd name="adj" fmla="val 2135"/>
              </a:avLst>
            </a:prstGeom>
            <a:solidFill>
              <a:srgbClr val="3CB6CE"/>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Cloud Probe</a:t>
              </a:r>
            </a:p>
          </p:txBody>
        </p:sp>
      </p:grpSp>
      <p:pic>
        <p:nvPicPr>
          <p:cNvPr id="137" name="Picture 136"/>
          <p:cNvPicPr>
            <a:picLocks noChangeAspect="1"/>
          </p:cNvPicPr>
          <p:nvPr/>
        </p:nvPicPr>
        <p:blipFill>
          <a:blip r:embed="rId6"/>
          <a:stretch>
            <a:fillRect/>
          </a:stretch>
        </p:blipFill>
        <p:spPr>
          <a:xfrm>
            <a:off x="7609332" y="4047176"/>
            <a:ext cx="472213" cy="472213"/>
          </a:xfrm>
          <a:prstGeom prst="rect">
            <a:avLst/>
          </a:prstGeom>
        </p:spPr>
      </p:pic>
      <p:sp>
        <p:nvSpPr>
          <p:cNvPr id="139" name="help_syn">
            <a:hlinkClick r:id="rId7" action="ppaction://hlinksldjump"/>
          </p:cNvPr>
          <p:cNvSpPr>
            <a:spLocks/>
          </p:cNvSpPr>
          <p:nvPr/>
        </p:nvSpPr>
        <p:spPr>
          <a:xfrm>
            <a:off x="1639480" y="3743978"/>
            <a:ext cx="160619" cy="160619"/>
          </a:xfrm>
          <a:prstGeom prst="ellipse">
            <a:avLst/>
          </a:prstGeom>
          <a:ln w="3175">
            <a:solidFill>
              <a:srgbClr val="41404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a:t>
            </a:r>
          </a:p>
        </p:txBody>
      </p:sp>
      <p:grpSp>
        <p:nvGrpSpPr>
          <p:cNvPr id="141" name="Group 140"/>
          <p:cNvGrpSpPr/>
          <p:nvPr/>
        </p:nvGrpSpPr>
        <p:grpSpPr>
          <a:xfrm>
            <a:off x="6689110" y="77360"/>
            <a:ext cx="2373928" cy="977534"/>
            <a:chOff x="2688610" y="2896760"/>
            <a:chExt cx="2373928" cy="977534"/>
          </a:xfrm>
        </p:grpSpPr>
        <p:sp>
          <p:nvSpPr>
            <p:cNvPr id="142" name="Rounded Rectangle 141"/>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43" name="Straight Connector 142"/>
            <p:cNvCxnSpPr>
              <a:stCxn id="195" idx="2"/>
              <a:endCxn id="194"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95" idx="2"/>
              <a:endCxn id="193"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45" name="Straight Connector 144"/>
            <p:cNvCxnSpPr>
              <a:stCxn id="195" idx="2"/>
              <a:endCxn id="192"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90" name="Straight Connector 189"/>
            <p:cNvCxnSpPr>
              <a:stCxn id="195" idx="2"/>
              <a:endCxn id="191"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91" name="tsim">
              <a:hlinkClick r:id="rId8"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92" name="itda">
              <a:hlinkClick r:id="rId9"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93" name="tsavm">
              <a:hlinkClick r:id="rId10"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94" name="euem">
              <a:hlinkClick r:id="rId7" action="ppaction://hlinksldjump"/>
            </p:cNvPr>
            <p:cNvSpPr/>
            <p:nvPr/>
          </p:nvSpPr>
          <p:spPr>
            <a:xfrm>
              <a:off x="2722046" y="3315573"/>
              <a:ext cx="523859" cy="27219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95" name="tsps">
              <a:hlinkClick r:id="rId2"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96" name="syn">
              <a:hlinkClick r:id="rId11" action="ppaction://hlinksldjump"/>
            </p:cNvPr>
            <p:cNvSpPr/>
            <p:nvPr/>
          </p:nvSpPr>
          <p:spPr>
            <a:xfrm>
              <a:off x="3345566" y="3549388"/>
              <a:ext cx="523859" cy="272190"/>
            </a:xfrm>
            <a:prstGeom prst="roundRect">
              <a:avLst>
                <a:gd name="adj" fmla="val 2135"/>
              </a:avLst>
            </a:prstGeom>
            <a:solidFill>
              <a:srgbClr val="89C341">
                <a:alpha val="70000"/>
              </a:srgbClr>
            </a:solidFill>
            <a:ln>
              <a:solidFill>
                <a:srgbClr val="89C341">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
        <p:nvSpPr>
          <p:cNvPr id="76" name="Rounded Rectangular Callout 75"/>
          <p:cNvSpPr/>
          <p:nvPr/>
        </p:nvSpPr>
        <p:spPr>
          <a:xfrm>
            <a:off x="6012695" y="1288709"/>
            <a:ext cx="2991460" cy="1443172"/>
          </a:xfrm>
          <a:prstGeom prst="wedgeRoundRectCallout">
            <a:avLst>
              <a:gd name="adj1" fmla="val -192560"/>
              <a:gd name="adj2" fmla="val 120209"/>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t>Sends information through the Real User Collector. By deploying a Cloud Probe, BMC Real End User Experience Monitoring can monitor applications that are deployed in a public cloud environment, such as Amazon EC2, a private data center, or a hybrid deployment.</a:t>
            </a:r>
          </a:p>
        </p:txBody>
      </p:sp>
    </p:spTree>
    <p:extLst>
      <p:ext uri="{BB962C8B-B14F-4D97-AF65-F5344CB8AC3E}">
        <p14:creationId xmlns:p14="http://schemas.microsoft.com/office/powerpoint/2010/main" val="42531189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08"/>
          <p:cNvSpPr txBox="1"/>
          <p:nvPr/>
        </p:nvSpPr>
        <p:spPr>
          <a:xfrm>
            <a:off x="5285021" y="1720316"/>
            <a:ext cx="647528" cy="215444"/>
          </a:xfrm>
          <a:prstGeom prst="rect">
            <a:avLst/>
          </a:prstGeom>
          <a:solidFill>
            <a:schemeClr val="bg1"/>
          </a:solidFill>
        </p:spPr>
        <p:txBody>
          <a:bodyPr wrap="square" rtlCol="0">
            <a:spAutoFit/>
          </a:bodyPr>
          <a:lstStyle/>
          <a:p>
            <a:r>
              <a:rPr lang="en-US" sz="800" dirty="0"/>
              <a:t>Data</a:t>
            </a:r>
          </a:p>
        </p:txBody>
      </p:sp>
      <p:cxnSp>
        <p:nvCxnSpPr>
          <p:cNvPr id="5" name="Straight Connector 4"/>
          <p:cNvCxnSpPr/>
          <p:nvPr/>
        </p:nvCxnSpPr>
        <p:spPr>
          <a:xfrm>
            <a:off x="5320794" y="1656686"/>
            <a:ext cx="0" cy="48185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49" name="TextBox 148"/>
          <p:cNvSpPr txBox="1"/>
          <p:nvPr/>
        </p:nvSpPr>
        <p:spPr>
          <a:xfrm>
            <a:off x="4427507" y="2635598"/>
            <a:ext cx="647528" cy="215444"/>
          </a:xfrm>
          <a:prstGeom prst="rect">
            <a:avLst/>
          </a:prstGeom>
          <a:solidFill>
            <a:schemeClr val="bg1"/>
          </a:solidFill>
        </p:spPr>
        <p:txBody>
          <a:bodyPr wrap="square" rtlCol="0">
            <a:spAutoFit/>
          </a:bodyPr>
          <a:lstStyle/>
          <a:p>
            <a:r>
              <a:rPr lang="en-US" sz="800" dirty="0"/>
              <a:t>Data</a:t>
            </a:r>
          </a:p>
        </p:txBody>
      </p:sp>
      <p:sp>
        <p:nvSpPr>
          <p:cNvPr id="112" name="TextBox 111"/>
          <p:cNvSpPr txBox="1"/>
          <p:nvPr/>
        </p:nvSpPr>
        <p:spPr>
          <a:xfrm>
            <a:off x="3031383" y="3334280"/>
            <a:ext cx="724545" cy="338554"/>
          </a:xfrm>
          <a:prstGeom prst="rect">
            <a:avLst/>
          </a:prstGeom>
          <a:solidFill>
            <a:schemeClr val="bg1"/>
          </a:solidFill>
        </p:spPr>
        <p:txBody>
          <a:bodyPr wrap="square" rtlCol="0">
            <a:spAutoFit/>
          </a:bodyPr>
          <a:lstStyle/>
          <a:p>
            <a:r>
              <a:rPr lang="en-US" sz="800" dirty="0"/>
              <a:t>Synthetic Data</a:t>
            </a:r>
          </a:p>
        </p:txBody>
      </p:sp>
      <p:cxnSp>
        <p:nvCxnSpPr>
          <p:cNvPr id="61" name="Straight Connector 60"/>
          <p:cNvCxnSpPr>
            <a:endCxn id="84" idx="3"/>
          </p:cNvCxnSpPr>
          <p:nvPr/>
        </p:nvCxnSpPr>
        <p:spPr>
          <a:xfrm flipH="1">
            <a:off x="3026749" y="2578512"/>
            <a:ext cx="1607876" cy="1349572"/>
          </a:xfrm>
          <a:prstGeom prst="line">
            <a:avLst/>
          </a:prstGeom>
          <a:ln w="12700">
            <a:solidFill>
              <a:srgbClr val="0070C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16" name="tsavm"/>
          <p:cNvSpPr/>
          <p:nvPr/>
        </p:nvSpPr>
        <p:spPr>
          <a:xfrm>
            <a:off x="3807193" y="2856329"/>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grpSp>
        <p:nvGrpSpPr>
          <p:cNvPr id="36" name="Group 35"/>
          <p:cNvGrpSpPr/>
          <p:nvPr/>
        </p:nvGrpSpPr>
        <p:grpSpPr>
          <a:xfrm>
            <a:off x="4559232" y="2058892"/>
            <a:ext cx="1244797" cy="576706"/>
            <a:chOff x="2039791" y="1781577"/>
            <a:chExt cx="1244797" cy="576706"/>
          </a:xfrm>
        </p:grpSpPr>
        <p:sp>
          <p:nvSpPr>
            <p:cNvPr id="119" name="tsavm"/>
            <p:cNvSpPr/>
            <p:nvPr/>
          </p:nvSpPr>
          <p:spPr>
            <a:xfrm>
              <a:off x="2039791" y="1781577"/>
              <a:ext cx="1244797" cy="576706"/>
            </a:xfrm>
            <a:prstGeom prst="roundRect">
              <a:avLst>
                <a:gd name="adj" fmla="val 2135"/>
              </a:avLst>
            </a:prstGeom>
            <a:solidFill>
              <a:srgbClr val="00A79D"/>
            </a:solidFill>
            <a:ln w="15875">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a:t>
              </a:r>
              <a:br>
                <a:rPr lang="en-US" sz="1000" dirty="0"/>
              </a:br>
              <a:r>
                <a:rPr lang="en-US" sz="1000" dirty="0"/>
                <a:t> Portal</a:t>
              </a:r>
            </a:p>
          </p:txBody>
        </p:sp>
        <p:pic>
          <p:nvPicPr>
            <p:cNvPr id="135" name="Picture 134"/>
            <p:cNvPicPr>
              <a:picLocks noChangeAspect="1"/>
            </p:cNvPicPr>
            <p:nvPr/>
          </p:nvPicPr>
          <p:blipFill>
            <a:blip r:embed="rId3"/>
            <a:stretch>
              <a:fillRect/>
            </a:stretch>
          </p:blipFill>
          <p:spPr>
            <a:xfrm>
              <a:off x="2797248" y="1885195"/>
              <a:ext cx="416002" cy="416002"/>
            </a:xfrm>
            <a:prstGeom prst="rect">
              <a:avLst/>
            </a:prstGeom>
            <a:ln>
              <a:solidFill>
                <a:srgbClr val="00A79D"/>
              </a:solidFill>
            </a:ln>
          </p:spPr>
        </p:pic>
      </p:grpSp>
      <p:sp>
        <p:nvSpPr>
          <p:cNvPr id="137" name="Title 3"/>
          <p:cNvSpPr txBox="1">
            <a:spLocks/>
          </p:cNvSpPr>
          <p:nvPr/>
        </p:nvSpPr>
        <p:spPr>
          <a:xfrm>
            <a:off x="457200" y="205979"/>
            <a:ext cx="8229600" cy="661854"/>
          </a:xfrm>
          <a:prstGeom prst="rect">
            <a:avLst/>
          </a:prstGeom>
        </p:spPr>
        <p:txBody>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Synthetic Monitor</a:t>
            </a:r>
          </a:p>
        </p:txBody>
      </p:sp>
      <p:sp>
        <p:nvSpPr>
          <p:cNvPr id="3" name="Rounded Rectangle 2"/>
          <p:cNvSpPr/>
          <p:nvPr/>
        </p:nvSpPr>
        <p:spPr>
          <a:xfrm>
            <a:off x="3726606" y="1982661"/>
            <a:ext cx="2248744" cy="1850791"/>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sp>
        <p:nvSpPr>
          <p:cNvPr id="15" name="tsps">
            <a:hlinkClick r:id="rId4" action="ppaction://hlinksldjump"/>
          </p:cNvPr>
          <p:cNvSpPr/>
          <p:nvPr/>
        </p:nvSpPr>
        <p:spPr>
          <a:xfrm>
            <a:off x="4449059" y="1155755"/>
            <a:ext cx="1526290" cy="500931"/>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78" name="TextBox 77"/>
          <p:cNvSpPr txBox="1"/>
          <p:nvPr/>
        </p:nvSpPr>
        <p:spPr>
          <a:xfrm>
            <a:off x="3684852" y="2051302"/>
            <a:ext cx="820673" cy="646331"/>
          </a:xfrm>
          <a:prstGeom prst="rect">
            <a:avLst/>
          </a:prstGeom>
          <a:noFill/>
        </p:spPr>
        <p:txBody>
          <a:bodyPr wrap="square" rtlCol="0">
            <a:spAutoFit/>
          </a:bodyPr>
          <a:lstStyle/>
          <a:p>
            <a:pPr indent="-117456" algn="ctr"/>
            <a:r>
              <a:rPr lang="en-US" sz="1200" dirty="0"/>
              <a:t>App Visibility Server</a:t>
            </a:r>
          </a:p>
        </p:txBody>
      </p:sp>
      <p:sp>
        <p:nvSpPr>
          <p:cNvPr id="82" name="syn"/>
          <p:cNvSpPr/>
          <p:nvPr/>
        </p:nvSpPr>
        <p:spPr>
          <a:xfrm>
            <a:off x="1477152" y="3343063"/>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83" name="syn"/>
          <p:cNvSpPr/>
          <p:nvPr/>
        </p:nvSpPr>
        <p:spPr>
          <a:xfrm>
            <a:off x="1629552" y="3495463"/>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endParaRPr lang="en-US" sz="1350" dirty="0"/>
          </a:p>
        </p:txBody>
      </p:sp>
      <p:sp>
        <p:nvSpPr>
          <p:cNvPr id="84" name="syn"/>
          <p:cNvSpPr/>
          <p:nvPr/>
        </p:nvSpPr>
        <p:spPr>
          <a:xfrm>
            <a:off x="1781952" y="3626923"/>
            <a:ext cx="1244797" cy="602321"/>
          </a:xfrm>
          <a:prstGeom prst="roundRect">
            <a:avLst>
              <a:gd name="adj" fmla="val 2135"/>
            </a:avLst>
          </a:prstGeom>
          <a:solidFill>
            <a:srgbClr val="89C341"/>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lgn="ctr"/>
            <a:r>
              <a:rPr lang="en-US" sz="1350" dirty="0"/>
              <a:t>Synthetic </a:t>
            </a:r>
            <a:br>
              <a:rPr lang="en-US" sz="1350" dirty="0"/>
            </a:br>
            <a:r>
              <a:rPr lang="en-US" sz="1350" dirty="0"/>
              <a:t>TEA Agent</a:t>
            </a:r>
          </a:p>
        </p:txBody>
      </p:sp>
      <p:sp>
        <p:nvSpPr>
          <p:cNvPr id="144" name="tsavm"/>
          <p:cNvSpPr/>
          <p:nvPr/>
        </p:nvSpPr>
        <p:spPr>
          <a:xfrm>
            <a:off x="3959593" y="3008729"/>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endParaRPr lang="en-US" sz="1000" dirty="0"/>
          </a:p>
        </p:txBody>
      </p:sp>
      <p:grpSp>
        <p:nvGrpSpPr>
          <p:cNvPr id="146" name="Group 145"/>
          <p:cNvGrpSpPr/>
          <p:nvPr/>
        </p:nvGrpSpPr>
        <p:grpSpPr>
          <a:xfrm>
            <a:off x="4111993" y="3161129"/>
            <a:ext cx="1244797" cy="576706"/>
            <a:chOff x="852946" y="2331565"/>
            <a:chExt cx="1244797" cy="576706"/>
          </a:xfrm>
        </p:grpSpPr>
        <p:sp>
          <p:nvSpPr>
            <p:cNvPr id="147" name="tsavm"/>
            <p:cNvSpPr/>
            <p:nvPr/>
          </p:nvSpPr>
          <p:spPr>
            <a:xfrm>
              <a:off x="852946" y="2331565"/>
              <a:ext cx="1244797" cy="576706"/>
            </a:xfrm>
            <a:prstGeom prst="roundRect">
              <a:avLst>
                <a:gd name="adj" fmla="val 2135"/>
              </a:avLst>
            </a:prstGeom>
            <a:solidFill>
              <a:srgbClr val="00A79D"/>
            </a:solidFill>
            <a:ln w="15875">
              <a:solidFill>
                <a:schemeClr val="bg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indent="-115868"/>
              <a:r>
                <a:rPr lang="en-US" sz="1000" dirty="0"/>
                <a:t>App Visibility Collector</a:t>
              </a:r>
            </a:p>
          </p:txBody>
        </p:sp>
        <p:pic>
          <p:nvPicPr>
            <p:cNvPr id="148" name="Picture 147"/>
            <p:cNvPicPr>
              <a:picLocks noChangeAspect="1"/>
            </p:cNvPicPr>
            <p:nvPr/>
          </p:nvPicPr>
          <p:blipFill>
            <a:blip r:embed="rId3"/>
            <a:stretch>
              <a:fillRect/>
            </a:stretch>
          </p:blipFill>
          <p:spPr>
            <a:xfrm>
              <a:off x="1622126" y="2446270"/>
              <a:ext cx="393192" cy="393192"/>
            </a:xfrm>
            <a:prstGeom prst="rect">
              <a:avLst/>
            </a:prstGeom>
            <a:ln>
              <a:solidFill>
                <a:srgbClr val="00A79D"/>
              </a:solidFill>
            </a:ln>
          </p:spPr>
        </p:pic>
      </p:grpSp>
      <p:grpSp>
        <p:nvGrpSpPr>
          <p:cNvPr id="156" name="Group 155"/>
          <p:cNvGrpSpPr/>
          <p:nvPr/>
        </p:nvGrpSpPr>
        <p:grpSpPr>
          <a:xfrm>
            <a:off x="6689110" y="77360"/>
            <a:ext cx="2373928" cy="977534"/>
            <a:chOff x="2688610" y="2896760"/>
            <a:chExt cx="2373928" cy="977534"/>
          </a:xfrm>
        </p:grpSpPr>
        <p:sp>
          <p:nvSpPr>
            <p:cNvPr id="157" name="Rounded Rectangle 156"/>
            <p:cNvSpPr/>
            <p:nvPr/>
          </p:nvSpPr>
          <p:spPr>
            <a:xfrm>
              <a:off x="2688610" y="3266754"/>
              <a:ext cx="2373928" cy="607540"/>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500" dirty="0">
                <a:solidFill>
                  <a:schemeClr val="tx1"/>
                </a:solidFill>
              </a:endParaRPr>
            </a:p>
          </p:txBody>
        </p:sp>
        <p:cxnSp>
          <p:nvCxnSpPr>
            <p:cNvPr id="158" name="Straight Connector 157"/>
            <p:cNvCxnSpPr>
              <a:stCxn id="175" idx="2"/>
              <a:endCxn id="174" idx="0"/>
            </p:cNvCxnSpPr>
            <p:nvPr/>
          </p:nvCxnSpPr>
          <p:spPr>
            <a:xfrm flipH="1">
              <a:off x="2983976" y="3097335"/>
              <a:ext cx="864509"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a:stCxn id="175" idx="2"/>
              <a:endCxn id="173" idx="0"/>
            </p:cNvCxnSpPr>
            <p:nvPr/>
          </p:nvCxnSpPr>
          <p:spPr>
            <a:xfrm flipH="1">
              <a:off x="3565871" y="3097335"/>
              <a:ext cx="282614"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a:stCxn id="175" idx="2"/>
              <a:endCxn id="172" idx="0"/>
            </p:cNvCxnSpPr>
            <p:nvPr/>
          </p:nvCxnSpPr>
          <p:spPr>
            <a:xfrm>
              <a:off x="3848485" y="3097335"/>
              <a:ext cx="334837"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a:stCxn id="175" idx="2"/>
              <a:endCxn id="171" idx="0"/>
            </p:cNvCxnSpPr>
            <p:nvPr/>
          </p:nvCxnSpPr>
          <p:spPr>
            <a:xfrm>
              <a:off x="3848485" y="3097335"/>
              <a:ext cx="910663" cy="218238"/>
            </a:xfrm>
            <a:prstGeom prst="line">
              <a:avLst/>
            </a:prstGeom>
            <a:ln w="12700" cmpd="sng">
              <a:solidFill>
                <a:srgbClr val="A7A9AC"/>
              </a:solidFill>
            </a:ln>
            <a:effectLst/>
          </p:spPr>
          <p:style>
            <a:lnRef idx="2">
              <a:schemeClr val="accent1"/>
            </a:lnRef>
            <a:fillRef idx="0">
              <a:schemeClr val="accent1"/>
            </a:fillRef>
            <a:effectRef idx="1">
              <a:schemeClr val="accent1"/>
            </a:effectRef>
            <a:fontRef idx="minor">
              <a:schemeClr val="tx1"/>
            </a:fontRef>
          </p:style>
        </p:cxnSp>
        <p:sp>
          <p:nvSpPr>
            <p:cNvPr id="171" name="tsim">
              <a:hlinkClick r:id="rId5" action="ppaction://hlinksldjump"/>
            </p:cNvPr>
            <p:cNvSpPr/>
            <p:nvPr/>
          </p:nvSpPr>
          <p:spPr>
            <a:xfrm>
              <a:off x="4497218" y="3315573"/>
              <a:ext cx="523859" cy="272190"/>
            </a:xfrm>
            <a:prstGeom prst="roundRect">
              <a:avLst>
                <a:gd name="adj" fmla="val 2135"/>
              </a:avLst>
            </a:prstGeom>
            <a:solidFill>
              <a:srgbClr val="F86E00">
                <a:alpha val="70000"/>
              </a:srgbClr>
            </a:solidFill>
            <a:ln>
              <a:solidFill>
                <a:srgbClr val="F86E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Infrastructure </a:t>
              </a:r>
              <a:br>
                <a:rPr lang="en-US" sz="500" dirty="0"/>
              </a:br>
              <a:r>
                <a:rPr lang="en-US" sz="500" dirty="0"/>
                <a:t>Management Server</a:t>
              </a:r>
            </a:p>
          </p:txBody>
        </p:sp>
        <p:sp>
          <p:nvSpPr>
            <p:cNvPr id="172" name="itda">
              <a:hlinkClick r:id="rId6" action="ppaction://hlinksldjump"/>
            </p:cNvPr>
            <p:cNvSpPr/>
            <p:nvPr/>
          </p:nvSpPr>
          <p:spPr>
            <a:xfrm>
              <a:off x="3921392" y="3315573"/>
              <a:ext cx="523859" cy="272190"/>
            </a:xfrm>
            <a:prstGeom prst="roundRect">
              <a:avLst>
                <a:gd name="adj" fmla="val 2135"/>
              </a:avLst>
            </a:prstGeom>
            <a:solidFill>
              <a:srgbClr val="FE5000">
                <a:alpha val="70000"/>
              </a:srgbClr>
            </a:solidFill>
            <a:ln>
              <a:solidFill>
                <a:srgbClr val="FE5000">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IT Data </a:t>
              </a:r>
              <a:br>
                <a:rPr lang="en-US" sz="500" dirty="0"/>
              </a:br>
              <a:r>
                <a:rPr lang="en-US" sz="500" dirty="0"/>
                <a:t>Analytics </a:t>
              </a:r>
              <a:br>
                <a:rPr lang="en-US" sz="500" dirty="0"/>
              </a:br>
              <a:r>
                <a:rPr lang="en-US" sz="500" dirty="0"/>
                <a:t>Server</a:t>
              </a:r>
            </a:p>
          </p:txBody>
        </p:sp>
        <p:sp>
          <p:nvSpPr>
            <p:cNvPr id="173" name="tsavm">
              <a:hlinkClick r:id="rId7" action="ppaction://hlinksldjump"/>
            </p:cNvPr>
            <p:cNvSpPr/>
            <p:nvPr/>
          </p:nvSpPr>
          <p:spPr>
            <a:xfrm>
              <a:off x="3303941" y="3315573"/>
              <a:ext cx="523859" cy="272190"/>
            </a:xfrm>
            <a:prstGeom prst="roundRect">
              <a:avLst>
                <a:gd name="adj" fmla="val 2135"/>
              </a:avLst>
            </a:prstGeom>
            <a:solidFill>
              <a:srgbClr val="00A79D">
                <a:alpha val="70000"/>
              </a:srgbClr>
            </a:solidFill>
            <a:ln>
              <a:solidFill>
                <a:srgbClr val="00A79D">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App Visibility Server</a:t>
              </a:r>
            </a:p>
          </p:txBody>
        </p:sp>
        <p:sp>
          <p:nvSpPr>
            <p:cNvPr id="174" name="euem">
              <a:hlinkClick r:id="rId8" action="ppaction://hlinksldjump"/>
            </p:cNvPr>
            <p:cNvSpPr/>
            <p:nvPr/>
          </p:nvSpPr>
          <p:spPr>
            <a:xfrm>
              <a:off x="2722046" y="3315573"/>
              <a:ext cx="523859" cy="272190"/>
            </a:xfrm>
            <a:prstGeom prst="roundRect">
              <a:avLst>
                <a:gd name="adj" fmla="val 2135"/>
              </a:avLst>
            </a:prstGeom>
            <a:solidFill>
              <a:srgbClr val="3CB6CE">
                <a:alpha val="70000"/>
              </a:srgbClr>
            </a:solidFill>
            <a:ln>
              <a:solidFill>
                <a:srgbClr val="3CB6CE">
                  <a:alpha val="70000"/>
                </a:srgb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Real User Analyzer</a:t>
              </a:r>
            </a:p>
          </p:txBody>
        </p:sp>
        <p:sp>
          <p:nvSpPr>
            <p:cNvPr id="175" name="tsps">
              <a:hlinkClick r:id="rId4" action="ppaction://hlinksldjump"/>
            </p:cNvPr>
            <p:cNvSpPr/>
            <p:nvPr/>
          </p:nvSpPr>
          <p:spPr>
            <a:xfrm>
              <a:off x="3563143" y="2896760"/>
              <a:ext cx="570684" cy="200575"/>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Presentation Server</a:t>
              </a:r>
            </a:p>
          </p:txBody>
        </p:sp>
        <p:sp>
          <p:nvSpPr>
            <p:cNvPr id="176" name="syn">
              <a:hlinkClick r:id="rId9" action="ppaction://hlinksldjump"/>
            </p:cNvPr>
            <p:cNvSpPr/>
            <p:nvPr/>
          </p:nvSpPr>
          <p:spPr>
            <a:xfrm>
              <a:off x="3345566" y="3549388"/>
              <a:ext cx="523859" cy="272190"/>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500" dirty="0"/>
                <a:t>Synthetic </a:t>
              </a:r>
              <a:br>
                <a:rPr lang="en-US" sz="500" dirty="0"/>
              </a:br>
              <a:r>
                <a:rPr lang="en-US" sz="500" dirty="0"/>
                <a:t>Monitor</a:t>
              </a:r>
            </a:p>
          </p:txBody>
        </p:sp>
      </p:grpSp>
    </p:spTree>
    <p:extLst>
      <p:ext uri="{BB962C8B-B14F-4D97-AF65-F5344CB8AC3E}">
        <p14:creationId xmlns:p14="http://schemas.microsoft.com/office/powerpoint/2010/main" val="20751783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TrueSight Operations Management Architecture</a:t>
            </a:r>
            <a:r>
              <a:rPr lang="en-US" dirty="0">
                <a:solidFill>
                  <a:schemeClr val="bg1"/>
                </a:solidFill>
              </a:rPr>
              <a:t> AVM</a:t>
            </a:r>
            <a:endParaRPr lang="en-US" dirty="0"/>
          </a:p>
        </p:txBody>
      </p:sp>
      <p:grpSp>
        <p:nvGrpSpPr>
          <p:cNvPr id="36" name="Group 35"/>
          <p:cNvGrpSpPr/>
          <p:nvPr/>
        </p:nvGrpSpPr>
        <p:grpSpPr>
          <a:xfrm>
            <a:off x="516528" y="1383129"/>
            <a:ext cx="7287283" cy="2864268"/>
            <a:chOff x="516528" y="1383129"/>
            <a:chExt cx="7287283" cy="2864268"/>
          </a:xfrm>
        </p:grpSpPr>
        <p:sp>
          <p:nvSpPr>
            <p:cNvPr id="37" name="Rounded Rectangle 36"/>
            <p:cNvSpPr/>
            <p:nvPr/>
          </p:nvSpPr>
          <p:spPr>
            <a:xfrm>
              <a:off x="516528" y="2811172"/>
              <a:ext cx="7287283" cy="143622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38" name="Straight Connector 37"/>
            <p:cNvCxnSpPr>
              <a:stCxn id="52" idx="2"/>
              <a:endCxn id="59" idx="0"/>
            </p:cNvCxnSpPr>
            <p:nvPr/>
          </p:nvCxnSpPr>
          <p:spPr>
            <a:xfrm flipH="1">
              <a:off x="1322912" y="2294621"/>
              <a:ext cx="282634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52" idx="2"/>
              <a:endCxn id="63" idx="0"/>
            </p:cNvCxnSpPr>
            <p:nvPr/>
          </p:nvCxnSpPr>
          <p:spPr>
            <a:xfrm flipH="1">
              <a:off x="3207143" y="2294621"/>
              <a:ext cx="942115"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52" idx="2"/>
              <a:endCxn id="65" idx="0"/>
            </p:cNvCxnSpPr>
            <p:nvPr/>
          </p:nvCxnSpPr>
          <p:spPr>
            <a:xfrm>
              <a:off x="4149258" y="2294621"/>
              <a:ext cx="94211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52" idx="2"/>
              <a:endCxn id="67" idx="0"/>
            </p:cNvCxnSpPr>
            <p:nvPr/>
          </p:nvCxnSpPr>
          <p:spPr>
            <a:xfrm>
              <a:off x="4149258" y="2294621"/>
              <a:ext cx="2826347"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42" name="Group 41"/>
            <p:cNvGrpSpPr/>
            <p:nvPr/>
          </p:nvGrpSpPr>
          <p:grpSpPr>
            <a:xfrm>
              <a:off x="614252" y="2901963"/>
              <a:ext cx="7070013" cy="1242759"/>
              <a:chOff x="1221524" y="2901963"/>
              <a:chExt cx="7070013" cy="1242759"/>
            </a:xfrm>
          </p:grpSpPr>
          <p:grpSp>
            <p:nvGrpSpPr>
              <p:cNvPr id="54" name="Group 53"/>
              <p:cNvGrpSpPr/>
              <p:nvPr/>
            </p:nvGrpSpPr>
            <p:grpSpPr>
              <a:xfrm>
                <a:off x="6874217" y="2901963"/>
                <a:ext cx="1417320" cy="685800"/>
                <a:chOff x="7418668" y="2901963"/>
                <a:chExt cx="1417320" cy="685800"/>
              </a:xfrm>
            </p:grpSpPr>
            <p:sp>
              <p:nvSpPr>
                <p:cNvPr id="67" name="tsim">
                  <a:hlinkClick r:id="rId3" action="ppaction://hlinksldjump"/>
                </p:cNvPr>
                <p:cNvSpPr/>
                <p:nvPr/>
              </p:nvSpPr>
              <p:spPr>
                <a:xfrm>
                  <a:off x="7418668" y="2901963"/>
                  <a:ext cx="1417320" cy="68580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8" name="help_tsim">
                  <a:hlinkClick r:id="rId4" action="ppaction://hlinksldjump"/>
                </p:cNvPr>
                <p:cNvSpPr>
                  <a:spLocks/>
                </p:cNvSpPr>
                <p:nvPr/>
              </p:nvSpPr>
              <p:spPr>
                <a:xfrm>
                  <a:off x="8629122"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5" name="Group 54"/>
              <p:cNvGrpSpPr/>
              <p:nvPr/>
            </p:nvGrpSpPr>
            <p:grpSpPr>
              <a:xfrm>
                <a:off x="4989986" y="2901963"/>
                <a:ext cx="1417320" cy="685800"/>
                <a:chOff x="5245924" y="2901963"/>
                <a:chExt cx="1417320" cy="685800"/>
              </a:xfrm>
            </p:grpSpPr>
            <p:sp>
              <p:nvSpPr>
                <p:cNvPr id="65" name="itda">
                  <a:hlinkClick r:id="rId5" action="ppaction://hlinksldjump"/>
                </p:cNvPr>
                <p:cNvSpPr/>
                <p:nvPr/>
              </p:nvSpPr>
              <p:spPr>
                <a:xfrm>
                  <a:off x="5245924" y="2901963"/>
                  <a:ext cx="1417320" cy="68580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a:t>
                  </a:r>
                  <a:br>
                    <a:rPr lang="en-US" sz="1350" dirty="0"/>
                  </a:br>
                  <a:r>
                    <a:rPr lang="en-US" sz="1350" dirty="0"/>
                    <a:t>Server</a:t>
                  </a:r>
                </a:p>
              </p:txBody>
            </p:sp>
            <p:sp>
              <p:nvSpPr>
                <p:cNvPr id="66" name="help_itda">
                  <a:hlinkClick r:id="rId6" action="ppaction://hlinksldjump"/>
                </p:cNvPr>
                <p:cNvSpPr>
                  <a:spLocks/>
                </p:cNvSpPr>
                <p:nvPr/>
              </p:nvSpPr>
              <p:spPr>
                <a:xfrm>
                  <a:off x="6460868"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3105755" y="2901963"/>
                <a:ext cx="1417320" cy="685800"/>
                <a:chOff x="3073180" y="2901963"/>
                <a:chExt cx="1417320" cy="685800"/>
              </a:xfrm>
            </p:grpSpPr>
            <p:sp>
              <p:nvSpPr>
                <p:cNvPr id="63" name="tsavm">
                  <a:hlinkClick r:id="rId7" action="ppaction://hlinksldjump"/>
                </p:cNvPr>
                <p:cNvSpPr/>
                <p:nvPr/>
              </p:nvSpPr>
              <p:spPr>
                <a:xfrm>
                  <a:off x="3073180" y="2901963"/>
                  <a:ext cx="1417320" cy="68580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4" name="help_tsavm">
                  <a:hlinkClick r:id="rId8" action="ppaction://hlinksldjump"/>
                </p:cNvPr>
                <p:cNvSpPr>
                  <a:spLocks/>
                </p:cNvSpPr>
                <p:nvPr/>
              </p:nvSpPr>
              <p:spPr>
                <a:xfrm>
                  <a:off x="4283857"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7" name="Group 56"/>
              <p:cNvGrpSpPr/>
              <p:nvPr/>
            </p:nvGrpSpPr>
            <p:grpSpPr>
              <a:xfrm>
                <a:off x="3227259" y="3458922"/>
                <a:ext cx="1417320" cy="685800"/>
                <a:chOff x="2932138" y="3422287"/>
                <a:chExt cx="1417320" cy="685800"/>
              </a:xfrm>
            </p:grpSpPr>
            <p:sp>
              <p:nvSpPr>
                <p:cNvPr id="61" name="syn">
                  <a:hlinkClick r:id="rId9" action="ppaction://hlinksldjump"/>
                </p:cNvPr>
                <p:cNvSpPr/>
                <p:nvPr/>
              </p:nvSpPr>
              <p:spPr>
                <a:xfrm>
                  <a:off x="2932138" y="3422287"/>
                  <a:ext cx="1417320" cy="685800"/>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Synthetic </a:t>
                  </a:r>
                  <a:br>
                    <a:rPr lang="en-US" sz="1350" dirty="0"/>
                  </a:br>
                  <a:r>
                    <a:rPr lang="en-US" sz="1350" dirty="0"/>
                    <a:t>Monitor</a:t>
                  </a:r>
                </a:p>
              </p:txBody>
            </p:sp>
            <p:sp>
              <p:nvSpPr>
                <p:cNvPr id="62" name="help_syn">
                  <a:hlinkClick r:id="rId10" action="ppaction://hlinksldjump"/>
                </p:cNvPr>
                <p:cNvSpPr>
                  <a:spLocks/>
                </p:cNvSpPr>
                <p:nvPr/>
              </p:nvSpPr>
              <p:spPr>
                <a:xfrm>
                  <a:off x="4145425" y="3434518"/>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8" name="Group 57"/>
              <p:cNvGrpSpPr/>
              <p:nvPr/>
            </p:nvGrpSpPr>
            <p:grpSpPr>
              <a:xfrm>
                <a:off x="1221524" y="2901963"/>
                <a:ext cx="1417320" cy="685800"/>
                <a:chOff x="900438" y="2901963"/>
                <a:chExt cx="1417320" cy="685800"/>
              </a:xfrm>
            </p:grpSpPr>
            <p:sp>
              <p:nvSpPr>
                <p:cNvPr id="59" name="euem">
                  <a:hlinkClick r:id="rId11" action="ppaction://hlinksldjump"/>
                </p:cNvPr>
                <p:cNvSpPr/>
                <p:nvPr/>
              </p:nvSpPr>
              <p:spPr>
                <a:xfrm>
                  <a:off x="900438" y="2901963"/>
                  <a:ext cx="1417320" cy="68580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60" name="help_euem">
                  <a:hlinkClick r:id="rId12" action="ppaction://hlinksldjump"/>
                </p:cNvPr>
                <p:cNvSpPr>
                  <a:spLocks/>
                </p:cNvSpPr>
                <p:nvPr/>
              </p:nvSpPr>
              <p:spPr>
                <a:xfrm>
                  <a:off x="2110986"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nvGrpSpPr>
            <p:cNvPr id="51" name="Group_tsps"/>
            <p:cNvGrpSpPr/>
            <p:nvPr/>
          </p:nvGrpSpPr>
          <p:grpSpPr>
            <a:xfrm>
              <a:off x="3212559" y="1676313"/>
              <a:ext cx="1873398" cy="618308"/>
              <a:chOff x="3432529" y="536725"/>
              <a:chExt cx="1873398" cy="618308"/>
            </a:xfrm>
          </p:grpSpPr>
          <p:sp>
            <p:nvSpPr>
              <p:cNvPr id="52" name="tsps"/>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53" name="help_tsps">
                <a:hlinkClick r:id="rId13" action="ppaction://hlinksldjump"/>
              </p:cNvPr>
              <p:cNvSpPr/>
              <p:nvPr/>
            </p:nvSpPr>
            <p:spPr>
              <a:xfrm>
                <a:off x="5094137" y="56804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45" name="Group 44"/>
            <p:cNvGrpSpPr/>
            <p:nvPr/>
          </p:nvGrpSpPr>
          <p:grpSpPr>
            <a:xfrm>
              <a:off x="6372701" y="1383129"/>
              <a:ext cx="912693" cy="997448"/>
              <a:chOff x="6336701" y="1311129"/>
              <a:chExt cx="912693" cy="997448"/>
            </a:xfrm>
          </p:grpSpPr>
          <p:pic>
            <p:nvPicPr>
              <p:cNvPr id="47" name="Picture 46"/>
              <p:cNvPicPr>
                <a:picLocks noChangeAspect="1"/>
              </p:cNvPicPr>
              <p:nvPr/>
            </p:nvPicPr>
            <p:blipFill>
              <a:blip r:embed="rId14"/>
              <a:stretch>
                <a:fillRect/>
              </a:stretch>
            </p:blipFill>
            <p:spPr>
              <a:xfrm>
                <a:off x="6773906" y="1572396"/>
                <a:ext cx="475488" cy="475488"/>
              </a:xfrm>
              <a:prstGeom prst="rect">
                <a:avLst/>
              </a:prstGeom>
            </p:spPr>
          </p:pic>
          <p:pic>
            <p:nvPicPr>
              <p:cNvPr id="48" name="Picture 47"/>
              <p:cNvPicPr>
                <a:picLocks noChangeAspect="1"/>
              </p:cNvPicPr>
              <p:nvPr/>
            </p:nvPicPr>
            <p:blipFill>
              <a:blip r:embed="rId15"/>
              <a:stretch>
                <a:fillRect/>
              </a:stretch>
            </p:blipFill>
            <p:spPr>
              <a:xfrm>
                <a:off x="6336701" y="1311129"/>
                <a:ext cx="472213" cy="472213"/>
              </a:xfrm>
              <a:prstGeom prst="rect">
                <a:avLst/>
              </a:prstGeom>
            </p:spPr>
          </p:pic>
          <p:pic>
            <p:nvPicPr>
              <p:cNvPr id="49" name="Picture 48"/>
              <p:cNvPicPr>
                <a:picLocks noChangeAspect="1"/>
              </p:cNvPicPr>
              <p:nvPr/>
            </p:nvPicPr>
            <p:blipFill>
              <a:blip r:embed="rId15"/>
              <a:stretch>
                <a:fillRect/>
              </a:stretch>
            </p:blipFill>
            <p:spPr>
              <a:xfrm>
                <a:off x="6336701" y="1836364"/>
                <a:ext cx="472213" cy="472213"/>
              </a:xfrm>
              <a:prstGeom prst="rect">
                <a:avLst/>
              </a:prstGeom>
            </p:spPr>
          </p:pic>
        </p:grpSp>
        <p:cxnSp>
          <p:nvCxnSpPr>
            <p:cNvPr id="46" name="Straight Connector 45"/>
            <p:cNvCxnSpPr>
              <a:stCxn id="52" idx="3"/>
            </p:cNvCxnSpPr>
            <p:nvPr/>
          </p:nvCxnSpPr>
          <p:spPr>
            <a:xfrm flipV="1">
              <a:off x="5085957" y="1977731"/>
              <a:ext cx="1185243"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sp>
        <p:nvSpPr>
          <p:cNvPr id="69" name="Rounded Rectangular Callout 68"/>
          <p:cNvSpPr/>
          <p:nvPr/>
        </p:nvSpPr>
        <p:spPr>
          <a:xfrm>
            <a:off x="2307733" y="1659515"/>
            <a:ext cx="2669525" cy="998481"/>
          </a:xfrm>
          <a:prstGeom prst="wedgeRoundRectCallout">
            <a:avLst>
              <a:gd name="adj1" fmla="val 7145"/>
              <a:gd name="adj2" fmla="val 75477"/>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The App Visibility server components provide the infrastructure to proactively analyze data received from monitored applications and end user's browsers.</a:t>
            </a:r>
          </a:p>
        </p:txBody>
      </p:sp>
      <p:sp>
        <p:nvSpPr>
          <p:cNvPr id="70" name="Rectangle 69"/>
          <p:cNvSpPr/>
          <p:nvPr/>
        </p:nvSpPr>
        <p:spPr>
          <a:xfrm>
            <a:off x="6370429" y="1013745"/>
            <a:ext cx="948970" cy="400110"/>
          </a:xfrm>
          <a:prstGeom prst="rect">
            <a:avLst/>
          </a:prstGeom>
        </p:spPr>
        <p:txBody>
          <a:bodyPr wrap="square">
            <a:spAutoFit/>
          </a:bodyPr>
          <a:lstStyle/>
          <a:p>
            <a:r>
              <a:rPr lang="en-US" sz="1000" dirty="0"/>
              <a:t>Presentation Server Users</a:t>
            </a:r>
          </a:p>
        </p:txBody>
      </p:sp>
    </p:spTree>
    <p:extLst>
      <p:ext uri="{BB962C8B-B14F-4D97-AF65-F5344CB8AC3E}">
        <p14:creationId xmlns:p14="http://schemas.microsoft.com/office/powerpoint/2010/main" val="4173524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TrueSight Operations Management Architecture</a:t>
            </a:r>
            <a:r>
              <a:rPr lang="en-US" dirty="0">
                <a:solidFill>
                  <a:schemeClr val="bg1"/>
                </a:solidFill>
              </a:rPr>
              <a:t> Synthetic</a:t>
            </a:r>
            <a:endParaRPr lang="en-US" dirty="0"/>
          </a:p>
        </p:txBody>
      </p:sp>
      <p:grpSp>
        <p:nvGrpSpPr>
          <p:cNvPr id="37" name="Group 36"/>
          <p:cNvGrpSpPr/>
          <p:nvPr/>
        </p:nvGrpSpPr>
        <p:grpSpPr>
          <a:xfrm>
            <a:off x="516528" y="1383129"/>
            <a:ext cx="7287283" cy="2864268"/>
            <a:chOff x="516528" y="1383129"/>
            <a:chExt cx="7287283" cy="2864268"/>
          </a:xfrm>
        </p:grpSpPr>
        <p:sp>
          <p:nvSpPr>
            <p:cNvPr id="38" name="Rounded Rectangle 37"/>
            <p:cNvSpPr/>
            <p:nvPr/>
          </p:nvSpPr>
          <p:spPr>
            <a:xfrm>
              <a:off x="516528" y="2811172"/>
              <a:ext cx="7287283" cy="143622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39" name="Straight Connector 38"/>
            <p:cNvCxnSpPr>
              <a:stCxn id="53" idx="2"/>
              <a:endCxn id="60" idx="0"/>
            </p:cNvCxnSpPr>
            <p:nvPr/>
          </p:nvCxnSpPr>
          <p:spPr>
            <a:xfrm flipH="1">
              <a:off x="1322912" y="2294621"/>
              <a:ext cx="282634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53" idx="2"/>
              <a:endCxn id="64" idx="0"/>
            </p:cNvCxnSpPr>
            <p:nvPr/>
          </p:nvCxnSpPr>
          <p:spPr>
            <a:xfrm flipH="1">
              <a:off x="3207143" y="2294621"/>
              <a:ext cx="942115"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53" idx="2"/>
              <a:endCxn id="66" idx="0"/>
            </p:cNvCxnSpPr>
            <p:nvPr/>
          </p:nvCxnSpPr>
          <p:spPr>
            <a:xfrm>
              <a:off x="4149258" y="2294621"/>
              <a:ext cx="94211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53" idx="2"/>
              <a:endCxn id="68" idx="0"/>
            </p:cNvCxnSpPr>
            <p:nvPr/>
          </p:nvCxnSpPr>
          <p:spPr>
            <a:xfrm>
              <a:off x="4149258" y="2294621"/>
              <a:ext cx="2826347"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44" name="Group 43"/>
            <p:cNvGrpSpPr/>
            <p:nvPr/>
          </p:nvGrpSpPr>
          <p:grpSpPr>
            <a:xfrm>
              <a:off x="614252" y="2901963"/>
              <a:ext cx="7070013" cy="1242759"/>
              <a:chOff x="1221524" y="2901963"/>
              <a:chExt cx="7070013" cy="1242759"/>
            </a:xfrm>
          </p:grpSpPr>
          <p:grpSp>
            <p:nvGrpSpPr>
              <p:cNvPr id="55" name="Group 54"/>
              <p:cNvGrpSpPr/>
              <p:nvPr/>
            </p:nvGrpSpPr>
            <p:grpSpPr>
              <a:xfrm>
                <a:off x="6874217" y="2901963"/>
                <a:ext cx="1417320" cy="685800"/>
                <a:chOff x="7418668" y="2901963"/>
                <a:chExt cx="1417320" cy="685800"/>
              </a:xfrm>
            </p:grpSpPr>
            <p:sp>
              <p:nvSpPr>
                <p:cNvPr id="68" name="tsim">
                  <a:hlinkClick r:id="rId3" action="ppaction://hlinksldjump"/>
                </p:cNvPr>
                <p:cNvSpPr/>
                <p:nvPr/>
              </p:nvSpPr>
              <p:spPr>
                <a:xfrm>
                  <a:off x="7418668" y="2901963"/>
                  <a:ext cx="1417320" cy="68580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9" name="help_tsim">
                  <a:hlinkClick r:id="rId4" action="ppaction://hlinksldjump"/>
                </p:cNvPr>
                <p:cNvSpPr>
                  <a:spLocks/>
                </p:cNvSpPr>
                <p:nvPr/>
              </p:nvSpPr>
              <p:spPr>
                <a:xfrm>
                  <a:off x="8629122"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4989986" y="2901963"/>
                <a:ext cx="1417320" cy="685800"/>
                <a:chOff x="5245924" y="2901963"/>
                <a:chExt cx="1417320" cy="685800"/>
              </a:xfrm>
            </p:grpSpPr>
            <p:sp>
              <p:nvSpPr>
                <p:cNvPr id="66" name="itda">
                  <a:hlinkClick r:id="rId5" action="ppaction://hlinksldjump"/>
                </p:cNvPr>
                <p:cNvSpPr/>
                <p:nvPr/>
              </p:nvSpPr>
              <p:spPr>
                <a:xfrm>
                  <a:off x="5245924" y="2901963"/>
                  <a:ext cx="1417320" cy="68580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a:t>
                  </a:r>
                  <a:br>
                    <a:rPr lang="en-US" sz="1350" dirty="0"/>
                  </a:br>
                  <a:r>
                    <a:rPr lang="en-US" sz="1350" dirty="0"/>
                    <a:t>Server</a:t>
                  </a:r>
                </a:p>
              </p:txBody>
            </p:sp>
            <p:sp>
              <p:nvSpPr>
                <p:cNvPr id="67" name="help_itda">
                  <a:hlinkClick r:id="rId6" action="ppaction://hlinksldjump"/>
                </p:cNvPr>
                <p:cNvSpPr>
                  <a:spLocks/>
                </p:cNvSpPr>
                <p:nvPr/>
              </p:nvSpPr>
              <p:spPr>
                <a:xfrm>
                  <a:off x="6460868"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7" name="Group 56"/>
              <p:cNvGrpSpPr/>
              <p:nvPr/>
            </p:nvGrpSpPr>
            <p:grpSpPr>
              <a:xfrm>
                <a:off x="3105755" y="2901963"/>
                <a:ext cx="1417320" cy="685800"/>
                <a:chOff x="3073180" y="2901963"/>
                <a:chExt cx="1417320" cy="685800"/>
              </a:xfrm>
            </p:grpSpPr>
            <p:sp>
              <p:nvSpPr>
                <p:cNvPr id="64" name="tsavm">
                  <a:hlinkClick r:id="rId7" action="ppaction://hlinksldjump"/>
                </p:cNvPr>
                <p:cNvSpPr/>
                <p:nvPr/>
              </p:nvSpPr>
              <p:spPr>
                <a:xfrm>
                  <a:off x="3073180" y="2901963"/>
                  <a:ext cx="1417320" cy="68580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5" name="help_tsavm">
                  <a:hlinkClick r:id="rId8" action="ppaction://hlinksldjump"/>
                </p:cNvPr>
                <p:cNvSpPr>
                  <a:spLocks/>
                </p:cNvSpPr>
                <p:nvPr/>
              </p:nvSpPr>
              <p:spPr>
                <a:xfrm>
                  <a:off x="4283857"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8" name="Group 57"/>
              <p:cNvGrpSpPr/>
              <p:nvPr/>
            </p:nvGrpSpPr>
            <p:grpSpPr>
              <a:xfrm>
                <a:off x="3227259" y="3458922"/>
                <a:ext cx="1417320" cy="685800"/>
                <a:chOff x="2932138" y="3422287"/>
                <a:chExt cx="1417320" cy="685800"/>
              </a:xfrm>
            </p:grpSpPr>
            <p:sp>
              <p:nvSpPr>
                <p:cNvPr id="62" name="syn">
                  <a:hlinkClick r:id="rId9" action="ppaction://hlinksldjump"/>
                </p:cNvPr>
                <p:cNvSpPr/>
                <p:nvPr/>
              </p:nvSpPr>
              <p:spPr>
                <a:xfrm>
                  <a:off x="2932138" y="3422287"/>
                  <a:ext cx="1417320" cy="685800"/>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Synthetic </a:t>
                  </a:r>
                  <a:br>
                    <a:rPr lang="en-US" sz="1350" dirty="0"/>
                  </a:br>
                  <a:r>
                    <a:rPr lang="en-US" sz="1350" dirty="0"/>
                    <a:t>Monitor</a:t>
                  </a:r>
                </a:p>
              </p:txBody>
            </p:sp>
            <p:sp>
              <p:nvSpPr>
                <p:cNvPr id="63" name="help_syn">
                  <a:hlinkClick r:id="rId10" action="ppaction://hlinksldjump"/>
                </p:cNvPr>
                <p:cNvSpPr>
                  <a:spLocks/>
                </p:cNvSpPr>
                <p:nvPr/>
              </p:nvSpPr>
              <p:spPr>
                <a:xfrm>
                  <a:off x="4145425" y="3434518"/>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9" name="Group 58"/>
              <p:cNvGrpSpPr/>
              <p:nvPr/>
            </p:nvGrpSpPr>
            <p:grpSpPr>
              <a:xfrm>
                <a:off x="1221524" y="2901963"/>
                <a:ext cx="1417320" cy="685800"/>
                <a:chOff x="900438" y="2901963"/>
                <a:chExt cx="1417320" cy="685800"/>
              </a:xfrm>
            </p:grpSpPr>
            <p:sp>
              <p:nvSpPr>
                <p:cNvPr id="60" name="euem">
                  <a:hlinkClick r:id="rId11" action="ppaction://hlinksldjump"/>
                </p:cNvPr>
                <p:cNvSpPr/>
                <p:nvPr/>
              </p:nvSpPr>
              <p:spPr>
                <a:xfrm>
                  <a:off x="900438" y="2901963"/>
                  <a:ext cx="1417320" cy="68580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61" name="help_euem">
                  <a:hlinkClick r:id="rId12" action="ppaction://hlinksldjump"/>
                </p:cNvPr>
                <p:cNvSpPr>
                  <a:spLocks/>
                </p:cNvSpPr>
                <p:nvPr/>
              </p:nvSpPr>
              <p:spPr>
                <a:xfrm>
                  <a:off x="2110986"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nvGrpSpPr>
            <p:cNvPr id="52" name="Group_tsps"/>
            <p:cNvGrpSpPr/>
            <p:nvPr/>
          </p:nvGrpSpPr>
          <p:grpSpPr>
            <a:xfrm>
              <a:off x="3212559" y="1676313"/>
              <a:ext cx="1873398" cy="618308"/>
              <a:chOff x="3432529" y="536725"/>
              <a:chExt cx="1873398" cy="618308"/>
            </a:xfrm>
          </p:grpSpPr>
          <p:sp>
            <p:nvSpPr>
              <p:cNvPr id="53" name="tsps"/>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54" name="help_tsps">
                <a:hlinkClick r:id="rId13" action="ppaction://hlinksldjump"/>
              </p:cNvPr>
              <p:cNvSpPr/>
              <p:nvPr/>
            </p:nvSpPr>
            <p:spPr>
              <a:xfrm>
                <a:off x="5038037" y="55121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46" name="Group 45"/>
            <p:cNvGrpSpPr/>
            <p:nvPr/>
          </p:nvGrpSpPr>
          <p:grpSpPr>
            <a:xfrm>
              <a:off x="6372701" y="1383129"/>
              <a:ext cx="912693" cy="997448"/>
              <a:chOff x="6336701" y="1311129"/>
              <a:chExt cx="912693" cy="997448"/>
            </a:xfrm>
          </p:grpSpPr>
          <p:pic>
            <p:nvPicPr>
              <p:cNvPr id="48" name="Picture 47"/>
              <p:cNvPicPr>
                <a:picLocks noChangeAspect="1"/>
              </p:cNvPicPr>
              <p:nvPr/>
            </p:nvPicPr>
            <p:blipFill>
              <a:blip r:embed="rId14"/>
              <a:stretch>
                <a:fillRect/>
              </a:stretch>
            </p:blipFill>
            <p:spPr>
              <a:xfrm>
                <a:off x="6773906" y="1572396"/>
                <a:ext cx="475488" cy="475488"/>
              </a:xfrm>
              <a:prstGeom prst="rect">
                <a:avLst/>
              </a:prstGeom>
            </p:spPr>
          </p:pic>
          <p:pic>
            <p:nvPicPr>
              <p:cNvPr id="49" name="Picture 48"/>
              <p:cNvPicPr>
                <a:picLocks noChangeAspect="1"/>
              </p:cNvPicPr>
              <p:nvPr/>
            </p:nvPicPr>
            <p:blipFill>
              <a:blip r:embed="rId15"/>
              <a:stretch>
                <a:fillRect/>
              </a:stretch>
            </p:blipFill>
            <p:spPr>
              <a:xfrm>
                <a:off x="6336701" y="1311129"/>
                <a:ext cx="472213" cy="472213"/>
              </a:xfrm>
              <a:prstGeom prst="rect">
                <a:avLst/>
              </a:prstGeom>
            </p:spPr>
          </p:pic>
          <p:pic>
            <p:nvPicPr>
              <p:cNvPr id="50" name="Picture 49"/>
              <p:cNvPicPr>
                <a:picLocks noChangeAspect="1"/>
              </p:cNvPicPr>
              <p:nvPr/>
            </p:nvPicPr>
            <p:blipFill>
              <a:blip r:embed="rId15"/>
              <a:stretch>
                <a:fillRect/>
              </a:stretch>
            </p:blipFill>
            <p:spPr>
              <a:xfrm>
                <a:off x="6336701" y="1836364"/>
                <a:ext cx="472213" cy="472213"/>
              </a:xfrm>
              <a:prstGeom prst="rect">
                <a:avLst/>
              </a:prstGeom>
            </p:spPr>
          </p:pic>
        </p:grpSp>
        <p:cxnSp>
          <p:nvCxnSpPr>
            <p:cNvPr id="47" name="Straight Connector 46"/>
            <p:cNvCxnSpPr/>
            <p:nvPr/>
          </p:nvCxnSpPr>
          <p:spPr>
            <a:xfrm flipV="1">
              <a:off x="5178833" y="1977731"/>
              <a:ext cx="1092367"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sp>
        <p:nvSpPr>
          <p:cNvPr id="4" name="Rounded Rectangular Callout 3"/>
          <p:cNvSpPr/>
          <p:nvPr/>
        </p:nvSpPr>
        <p:spPr>
          <a:xfrm>
            <a:off x="3894419" y="1664112"/>
            <a:ext cx="3819330" cy="1732184"/>
          </a:xfrm>
          <a:prstGeom prst="wedgeRoundRectCallout">
            <a:avLst>
              <a:gd name="adj1" fmla="val -46566"/>
              <a:gd name="adj2" fmla="val 59522"/>
              <a:gd name="adj3" fmla="val 16667"/>
            </a:avLst>
          </a:prstGeom>
          <a:ln/>
          <a:effectLst/>
        </p:spPr>
        <p:style>
          <a:lnRef idx="2">
            <a:schemeClr val="dk1"/>
          </a:lnRef>
          <a:fillRef idx="1">
            <a:schemeClr val="lt1"/>
          </a:fillRef>
          <a:effectRef idx="0">
            <a:schemeClr val="dk1"/>
          </a:effectRef>
          <a:fontRef idx="minor">
            <a:schemeClr val="dk1"/>
          </a:fontRef>
        </p:style>
        <p:txBody>
          <a:bodyPr rtlCol="0" anchor="ctr"/>
          <a:lstStyle/>
          <a:p>
            <a:r>
              <a:rPr lang="en-US" sz="1200" dirty="0"/>
              <a:t>Synthetic Monitor measures application health and user experience. You can manage the performance and reliability of your applications by executing complex business transactions and monitoring performance and functional behavior. Synthetic Monitor enables your business to proactively check service level agreements (SLAs) and receive notification of a breach before the end user is impacted.</a:t>
            </a:r>
          </a:p>
        </p:txBody>
      </p:sp>
      <p:sp>
        <p:nvSpPr>
          <p:cNvPr id="36" name="Rectangle 35"/>
          <p:cNvSpPr/>
          <p:nvPr/>
        </p:nvSpPr>
        <p:spPr>
          <a:xfrm>
            <a:off x="6370429" y="1013745"/>
            <a:ext cx="948970" cy="400110"/>
          </a:xfrm>
          <a:prstGeom prst="rect">
            <a:avLst/>
          </a:prstGeom>
        </p:spPr>
        <p:txBody>
          <a:bodyPr wrap="square">
            <a:spAutoFit/>
          </a:bodyPr>
          <a:lstStyle/>
          <a:p>
            <a:r>
              <a:rPr lang="en-US" sz="1000" dirty="0"/>
              <a:t>Presentation Server Users</a:t>
            </a:r>
          </a:p>
        </p:txBody>
      </p:sp>
    </p:spTree>
    <p:extLst>
      <p:ext uri="{BB962C8B-B14F-4D97-AF65-F5344CB8AC3E}">
        <p14:creationId xmlns:p14="http://schemas.microsoft.com/office/powerpoint/2010/main" val="22593188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TrueSight Operations Management Architecture</a:t>
            </a:r>
            <a:r>
              <a:rPr lang="en-US" dirty="0">
                <a:solidFill>
                  <a:schemeClr val="bg1"/>
                </a:solidFill>
              </a:rPr>
              <a:t> Synthetic</a:t>
            </a:r>
            <a:endParaRPr lang="en-US" dirty="0"/>
          </a:p>
        </p:txBody>
      </p:sp>
      <p:grpSp>
        <p:nvGrpSpPr>
          <p:cNvPr id="36" name="Group 35"/>
          <p:cNvGrpSpPr/>
          <p:nvPr/>
        </p:nvGrpSpPr>
        <p:grpSpPr>
          <a:xfrm>
            <a:off x="516528" y="1383129"/>
            <a:ext cx="7287283" cy="2864268"/>
            <a:chOff x="516528" y="1383129"/>
            <a:chExt cx="7287283" cy="2864268"/>
          </a:xfrm>
        </p:grpSpPr>
        <p:sp>
          <p:nvSpPr>
            <p:cNvPr id="37" name="Rounded Rectangle 36"/>
            <p:cNvSpPr/>
            <p:nvPr/>
          </p:nvSpPr>
          <p:spPr>
            <a:xfrm>
              <a:off x="516528" y="2811172"/>
              <a:ext cx="7287283" cy="143622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38" name="Straight Connector 37"/>
            <p:cNvCxnSpPr>
              <a:stCxn id="52" idx="2"/>
              <a:endCxn id="59" idx="0"/>
            </p:cNvCxnSpPr>
            <p:nvPr/>
          </p:nvCxnSpPr>
          <p:spPr>
            <a:xfrm flipH="1">
              <a:off x="1322912" y="2294621"/>
              <a:ext cx="282634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52" idx="2"/>
              <a:endCxn id="63" idx="0"/>
            </p:cNvCxnSpPr>
            <p:nvPr/>
          </p:nvCxnSpPr>
          <p:spPr>
            <a:xfrm flipH="1">
              <a:off x="3207143" y="2294621"/>
              <a:ext cx="942115"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52" idx="2"/>
              <a:endCxn id="65" idx="0"/>
            </p:cNvCxnSpPr>
            <p:nvPr/>
          </p:nvCxnSpPr>
          <p:spPr>
            <a:xfrm>
              <a:off x="4149258" y="2294621"/>
              <a:ext cx="94211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52" idx="2"/>
              <a:endCxn id="67" idx="0"/>
            </p:cNvCxnSpPr>
            <p:nvPr/>
          </p:nvCxnSpPr>
          <p:spPr>
            <a:xfrm>
              <a:off x="4149258" y="2294621"/>
              <a:ext cx="2826347"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42" name="Group 41"/>
            <p:cNvGrpSpPr/>
            <p:nvPr/>
          </p:nvGrpSpPr>
          <p:grpSpPr>
            <a:xfrm>
              <a:off x="614252" y="2901963"/>
              <a:ext cx="7070013" cy="1242759"/>
              <a:chOff x="1221524" y="2901963"/>
              <a:chExt cx="7070013" cy="1242759"/>
            </a:xfrm>
          </p:grpSpPr>
          <p:grpSp>
            <p:nvGrpSpPr>
              <p:cNvPr id="54" name="Group 53"/>
              <p:cNvGrpSpPr/>
              <p:nvPr/>
            </p:nvGrpSpPr>
            <p:grpSpPr>
              <a:xfrm>
                <a:off x="6874217" y="2901963"/>
                <a:ext cx="1417320" cy="685800"/>
                <a:chOff x="7418668" y="2901963"/>
                <a:chExt cx="1417320" cy="685800"/>
              </a:xfrm>
            </p:grpSpPr>
            <p:sp>
              <p:nvSpPr>
                <p:cNvPr id="67" name="tsim">
                  <a:hlinkClick r:id="rId3" action="ppaction://hlinksldjump"/>
                </p:cNvPr>
                <p:cNvSpPr/>
                <p:nvPr/>
              </p:nvSpPr>
              <p:spPr>
                <a:xfrm>
                  <a:off x="7418668" y="2901963"/>
                  <a:ext cx="1417320" cy="68580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8" name="help_tsim">
                  <a:hlinkClick r:id="rId4" action="ppaction://hlinksldjump"/>
                </p:cNvPr>
                <p:cNvSpPr>
                  <a:spLocks/>
                </p:cNvSpPr>
                <p:nvPr/>
              </p:nvSpPr>
              <p:spPr>
                <a:xfrm>
                  <a:off x="8629122"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5" name="Group 54"/>
              <p:cNvGrpSpPr/>
              <p:nvPr/>
            </p:nvGrpSpPr>
            <p:grpSpPr>
              <a:xfrm>
                <a:off x="4989986" y="2901963"/>
                <a:ext cx="1417320" cy="685800"/>
                <a:chOff x="5245924" y="2901963"/>
                <a:chExt cx="1417320" cy="685800"/>
              </a:xfrm>
            </p:grpSpPr>
            <p:sp>
              <p:nvSpPr>
                <p:cNvPr id="65" name="itda">
                  <a:hlinkClick r:id="rId3" action="ppaction://hlinksldjump"/>
                </p:cNvPr>
                <p:cNvSpPr/>
                <p:nvPr/>
              </p:nvSpPr>
              <p:spPr>
                <a:xfrm>
                  <a:off x="5245924" y="2901963"/>
                  <a:ext cx="1417320" cy="68580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a:t>
                  </a:r>
                  <a:br>
                    <a:rPr lang="en-US" sz="1350" dirty="0"/>
                  </a:br>
                  <a:r>
                    <a:rPr lang="en-US" sz="1350" dirty="0"/>
                    <a:t>Server</a:t>
                  </a:r>
                </a:p>
              </p:txBody>
            </p:sp>
            <p:sp>
              <p:nvSpPr>
                <p:cNvPr id="66" name="help_itda">
                  <a:hlinkClick r:id="rId5" action="ppaction://hlinksldjump"/>
                </p:cNvPr>
                <p:cNvSpPr>
                  <a:spLocks/>
                </p:cNvSpPr>
                <p:nvPr/>
              </p:nvSpPr>
              <p:spPr>
                <a:xfrm>
                  <a:off x="6460868"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3105755" y="2901963"/>
                <a:ext cx="1417320" cy="685800"/>
                <a:chOff x="3073180" y="2901963"/>
                <a:chExt cx="1417320" cy="685800"/>
              </a:xfrm>
            </p:grpSpPr>
            <p:sp>
              <p:nvSpPr>
                <p:cNvPr id="63" name="tsavm">
                  <a:hlinkClick r:id="rId6" action="ppaction://hlinksldjump"/>
                </p:cNvPr>
                <p:cNvSpPr/>
                <p:nvPr/>
              </p:nvSpPr>
              <p:spPr>
                <a:xfrm>
                  <a:off x="3073180" y="2901963"/>
                  <a:ext cx="1417320" cy="68580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4" name="help_tsavm">
                  <a:hlinkClick r:id="rId7" action="ppaction://hlinksldjump"/>
                </p:cNvPr>
                <p:cNvSpPr>
                  <a:spLocks/>
                </p:cNvSpPr>
                <p:nvPr/>
              </p:nvSpPr>
              <p:spPr>
                <a:xfrm>
                  <a:off x="4283857"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7" name="Group 56"/>
              <p:cNvGrpSpPr/>
              <p:nvPr/>
            </p:nvGrpSpPr>
            <p:grpSpPr>
              <a:xfrm>
                <a:off x="3227259" y="3458922"/>
                <a:ext cx="1417320" cy="685800"/>
                <a:chOff x="2932138" y="3422287"/>
                <a:chExt cx="1417320" cy="685800"/>
              </a:xfrm>
            </p:grpSpPr>
            <p:sp>
              <p:nvSpPr>
                <p:cNvPr id="61" name="syn">
                  <a:hlinkClick r:id="rId8" action="ppaction://hlinksldjump"/>
                </p:cNvPr>
                <p:cNvSpPr/>
                <p:nvPr/>
              </p:nvSpPr>
              <p:spPr>
                <a:xfrm>
                  <a:off x="2932138" y="3422287"/>
                  <a:ext cx="1417320" cy="685800"/>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Synthetic </a:t>
                  </a:r>
                  <a:br>
                    <a:rPr lang="en-US" sz="1350" dirty="0"/>
                  </a:br>
                  <a:r>
                    <a:rPr lang="en-US" sz="1350" dirty="0"/>
                    <a:t>Monitor</a:t>
                  </a:r>
                </a:p>
              </p:txBody>
            </p:sp>
            <p:sp>
              <p:nvSpPr>
                <p:cNvPr id="62" name="help_syn">
                  <a:hlinkClick r:id="rId9" action="ppaction://hlinksldjump"/>
                </p:cNvPr>
                <p:cNvSpPr>
                  <a:spLocks/>
                </p:cNvSpPr>
                <p:nvPr/>
              </p:nvSpPr>
              <p:spPr>
                <a:xfrm>
                  <a:off x="4145425" y="3434518"/>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8" name="Group 57"/>
              <p:cNvGrpSpPr/>
              <p:nvPr/>
            </p:nvGrpSpPr>
            <p:grpSpPr>
              <a:xfrm>
                <a:off x="1221524" y="2901963"/>
                <a:ext cx="1417320" cy="685800"/>
                <a:chOff x="900438" y="2901963"/>
                <a:chExt cx="1417320" cy="685800"/>
              </a:xfrm>
            </p:grpSpPr>
            <p:sp>
              <p:nvSpPr>
                <p:cNvPr id="59" name="euem">
                  <a:hlinkClick r:id="rId10" action="ppaction://hlinksldjump"/>
                </p:cNvPr>
                <p:cNvSpPr/>
                <p:nvPr/>
              </p:nvSpPr>
              <p:spPr>
                <a:xfrm>
                  <a:off x="900438" y="2901963"/>
                  <a:ext cx="1417320" cy="68580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60" name="help_euem">
                  <a:hlinkClick r:id="rId11" action="ppaction://hlinksldjump"/>
                </p:cNvPr>
                <p:cNvSpPr>
                  <a:spLocks/>
                </p:cNvSpPr>
                <p:nvPr/>
              </p:nvSpPr>
              <p:spPr>
                <a:xfrm>
                  <a:off x="2110986"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nvGrpSpPr>
            <p:cNvPr id="51" name="Group_tsps"/>
            <p:cNvGrpSpPr/>
            <p:nvPr/>
          </p:nvGrpSpPr>
          <p:grpSpPr>
            <a:xfrm>
              <a:off x="3212559" y="1676313"/>
              <a:ext cx="1873398" cy="618308"/>
              <a:chOff x="3432529" y="536725"/>
              <a:chExt cx="1873398" cy="618308"/>
            </a:xfrm>
          </p:grpSpPr>
          <p:sp>
            <p:nvSpPr>
              <p:cNvPr id="52" name="tsps"/>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53" name="help_tsps">
                <a:hlinkClick r:id="rId12" action="ppaction://hlinksldjump"/>
              </p:cNvPr>
              <p:cNvSpPr/>
              <p:nvPr/>
            </p:nvSpPr>
            <p:spPr>
              <a:xfrm>
                <a:off x="5038037" y="55121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45" name="Group 44"/>
            <p:cNvGrpSpPr/>
            <p:nvPr/>
          </p:nvGrpSpPr>
          <p:grpSpPr>
            <a:xfrm>
              <a:off x="6372701" y="1383129"/>
              <a:ext cx="912693" cy="997448"/>
              <a:chOff x="6336701" y="1311129"/>
              <a:chExt cx="912693" cy="997448"/>
            </a:xfrm>
          </p:grpSpPr>
          <p:pic>
            <p:nvPicPr>
              <p:cNvPr id="47" name="Picture 46"/>
              <p:cNvPicPr>
                <a:picLocks noChangeAspect="1"/>
              </p:cNvPicPr>
              <p:nvPr/>
            </p:nvPicPr>
            <p:blipFill>
              <a:blip r:embed="rId13"/>
              <a:stretch>
                <a:fillRect/>
              </a:stretch>
            </p:blipFill>
            <p:spPr>
              <a:xfrm>
                <a:off x="6773906" y="1572396"/>
                <a:ext cx="475488" cy="475488"/>
              </a:xfrm>
              <a:prstGeom prst="rect">
                <a:avLst/>
              </a:prstGeom>
            </p:spPr>
          </p:pic>
          <p:pic>
            <p:nvPicPr>
              <p:cNvPr id="48" name="Picture 47"/>
              <p:cNvPicPr>
                <a:picLocks noChangeAspect="1"/>
              </p:cNvPicPr>
              <p:nvPr/>
            </p:nvPicPr>
            <p:blipFill>
              <a:blip r:embed="rId14"/>
              <a:stretch>
                <a:fillRect/>
              </a:stretch>
            </p:blipFill>
            <p:spPr>
              <a:xfrm>
                <a:off x="6336701" y="1311129"/>
                <a:ext cx="472213" cy="472213"/>
              </a:xfrm>
              <a:prstGeom prst="rect">
                <a:avLst/>
              </a:prstGeom>
            </p:spPr>
          </p:pic>
          <p:pic>
            <p:nvPicPr>
              <p:cNvPr id="49" name="Picture 48"/>
              <p:cNvPicPr>
                <a:picLocks noChangeAspect="1"/>
              </p:cNvPicPr>
              <p:nvPr/>
            </p:nvPicPr>
            <p:blipFill>
              <a:blip r:embed="rId14"/>
              <a:stretch>
                <a:fillRect/>
              </a:stretch>
            </p:blipFill>
            <p:spPr>
              <a:xfrm>
                <a:off x="6336701" y="1836364"/>
                <a:ext cx="472213" cy="472213"/>
              </a:xfrm>
              <a:prstGeom prst="rect">
                <a:avLst/>
              </a:prstGeom>
            </p:spPr>
          </p:pic>
        </p:grpSp>
        <p:cxnSp>
          <p:nvCxnSpPr>
            <p:cNvPr id="46" name="Straight Connector 45"/>
            <p:cNvCxnSpPr/>
            <p:nvPr/>
          </p:nvCxnSpPr>
          <p:spPr>
            <a:xfrm flipV="1">
              <a:off x="5178833" y="1977731"/>
              <a:ext cx="1092367"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sp>
        <p:nvSpPr>
          <p:cNvPr id="3" name="Rounded Rectangular Callout 2"/>
          <p:cNvSpPr/>
          <p:nvPr/>
        </p:nvSpPr>
        <p:spPr>
          <a:xfrm>
            <a:off x="3948178" y="1671283"/>
            <a:ext cx="2406249" cy="721793"/>
          </a:xfrm>
          <a:prstGeom prst="wedgeRoundRectCallout">
            <a:avLst>
              <a:gd name="adj1" fmla="val 22899"/>
              <a:gd name="adj2" fmla="val 120009"/>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Cross-launch into BMC TrueSight IT Data Analytics to perform root-cause analysis. </a:t>
            </a:r>
          </a:p>
        </p:txBody>
      </p:sp>
      <p:sp>
        <p:nvSpPr>
          <p:cNvPr id="69" name="Rectangle 68"/>
          <p:cNvSpPr/>
          <p:nvPr/>
        </p:nvSpPr>
        <p:spPr>
          <a:xfrm>
            <a:off x="6370429" y="1013745"/>
            <a:ext cx="948970" cy="400110"/>
          </a:xfrm>
          <a:prstGeom prst="rect">
            <a:avLst/>
          </a:prstGeom>
        </p:spPr>
        <p:txBody>
          <a:bodyPr wrap="square">
            <a:spAutoFit/>
          </a:bodyPr>
          <a:lstStyle/>
          <a:p>
            <a:r>
              <a:rPr lang="en-US" sz="1000" dirty="0"/>
              <a:t>Presentation Server Users</a:t>
            </a:r>
          </a:p>
        </p:txBody>
      </p:sp>
    </p:spTree>
    <p:extLst>
      <p:ext uri="{BB962C8B-B14F-4D97-AF65-F5344CB8AC3E}">
        <p14:creationId xmlns:p14="http://schemas.microsoft.com/office/powerpoint/2010/main" val="32455174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TrueSight Operations Management Architecture</a:t>
            </a:r>
            <a:r>
              <a:rPr lang="en-US" dirty="0">
                <a:solidFill>
                  <a:schemeClr val="bg1"/>
                </a:solidFill>
              </a:rPr>
              <a:t> </a:t>
            </a:r>
            <a:r>
              <a:rPr lang="en-US" dirty="0" err="1">
                <a:solidFill>
                  <a:schemeClr val="bg1"/>
                </a:solidFill>
              </a:rPr>
              <a:t>TSIM</a:t>
            </a:r>
            <a:endParaRPr lang="en-US" dirty="0"/>
          </a:p>
        </p:txBody>
      </p:sp>
      <p:grpSp>
        <p:nvGrpSpPr>
          <p:cNvPr id="37" name="Group 36"/>
          <p:cNvGrpSpPr/>
          <p:nvPr/>
        </p:nvGrpSpPr>
        <p:grpSpPr>
          <a:xfrm>
            <a:off x="516528" y="1383129"/>
            <a:ext cx="7287283" cy="2864268"/>
            <a:chOff x="516528" y="1383129"/>
            <a:chExt cx="7287283" cy="2864268"/>
          </a:xfrm>
        </p:grpSpPr>
        <p:sp>
          <p:nvSpPr>
            <p:cNvPr id="38" name="Rounded Rectangle 37"/>
            <p:cNvSpPr/>
            <p:nvPr/>
          </p:nvSpPr>
          <p:spPr>
            <a:xfrm>
              <a:off x="516528" y="2811172"/>
              <a:ext cx="7287283" cy="1436225"/>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cxnSp>
          <p:nvCxnSpPr>
            <p:cNvPr id="39" name="Straight Connector 38"/>
            <p:cNvCxnSpPr>
              <a:stCxn id="53" idx="2"/>
              <a:endCxn id="60" idx="0"/>
            </p:cNvCxnSpPr>
            <p:nvPr/>
          </p:nvCxnSpPr>
          <p:spPr>
            <a:xfrm flipH="1">
              <a:off x="1322912" y="2294621"/>
              <a:ext cx="282634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53" idx="2"/>
              <a:endCxn id="64" idx="0"/>
            </p:cNvCxnSpPr>
            <p:nvPr/>
          </p:nvCxnSpPr>
          <p:spPr>
            <a:xfrm flipH="1">
              <a:off x="3207143" y="2294621"/>
              <a:ext cx="942115"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53" idx="2"/>
              <a:endCxn id="66" idx="0"/>
            </p:cNvCxnSpPr>
            <p:nvPr/>
          </p:nvCxnSpPr>
          <p:spPr>
            <a:xfrm>
              <a:off x="4149258" y="2294621"/>
              <a:ext cx="942116"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53" idx="2"/>
              <a:endCxn id="68" idx="0"/>
            </p:cNvCxnSpPr>
            <p:nvPr/>
          </p:nvCxnSpPr>
          <p:spPr>
            <a:xfrm>
              <a:off x="4149258" y="2294621"/>
              <a:ext cx="2826347" cy="60734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44" name="Group 43"/>
            <p:cNvGrpSpPr/>
            <p:nvPr/>
          </p:nvGrpSpPr>
          <p:grpSpPr>
            <a:xfrm>
              <a:off x="614252" y="2901963"/>
              <a:ext cx="7070013" cy="1242759"/>
              <a:chOff x="1221524" y="2901963"/>
              <a:chExt cx="7070013" cy="1242759"/>
            </a:xfrm>
          </p:grpSpPr>
          <p:grpSp>
            <p:nvGrpSpPr>
              <p:cNvPr id="55" name="Group 54"/>
              <p:cNvGrpSpPr/>
              <p:nvPr/>
            </p:nvGrpSpPr>
            <p:grpSpPr>
              <a:xfrm>
                <a:off x="6874217" y="2901963"/>
                <a:ext cx="1417320" cy="685800"/>
                <a:chOff x="7418668" y="2901963"/>
                <a:chExt cx="1417320" cy="685800"/>
              </a:xfrm>
            </p:grpSpPr>
            <p:sp>
              <p:nvSpPr>
                <p:cNvPr id="68" name="tsim">
                  <a:hlinkClick r:id="rId3" action="ppaction://hlinksldjump"/>
                </p:cNvPr>
                <p:cNvSpPr/>
                <p:nvPr/>
              </p:nvSpPr>
              <p:spPr>
                <a:xfrm>
                  <a:off x="7418668" y="2901963"/>
                  <a:ext cx="1417320" cy="68580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9" name="help_tsim">
                  <a:hlinkClick r:id="rId4" action="ppaction://hlinksldjump"/>
                </p:cNvPr>
                <p:cNvSpPr>
                  <a:spLocks/>
                </p:cNvSpPr>
                <p:nvPr/>
              </p:nvSpPr>
              <p:spPr>
                <a:xfrm>
                  <a:off x="8629122"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4989986" y="2901963"/>
                <a:ext cx="1417320" cy="685800"/>
                <a:chOff x="5245924" y="2901963"/>
                <a:chExt cx="1417320" cy="685800"/>
              </a:xfrm>
            </p:grpSpPr>
            <p:sp>
              <p:nvSpPr>
                <p:cNvPr id="66" name="itda">
                  <a:hlinkClick r:id="rId3" action="ppaction://hlinksldjump"/>
                </p:cNvPr>
                <p:cNvSpPr/>
                <p:nvPr/>
              </p:nvSpPr>
              <p:spPr>
                <a:xfrm>
                  <a:off x="5245924" y="2901963"/>
                  <a:ext cx="1417320" cy="68580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a:t>
                  </a:r>
                  <a:br>
                    <a:rPr lang="en-US" sz="1350" dirty="0"/>
                  </a:br>
                  <a:r>
                    <a:rPr lang="en-US" sz="1350" dirty="0"/>
                    <a:t>Server</a:t>
                  </a:r>
                </a:p>
              </p:txBody>
            </p:sp>
            <p:sp>
              <p:nvSpPr>
                <p:cNvPr id="67" name="help_itda">
                  <a:hlinkClick r:id="rId5" action="ppaction://hlinksldjump"/>
                </p:cNvPr>
                <p:cNvSpPr>
                  <a:spLocks/>
                </p:cNvSpPr>
                <p:nvPr/>
              </p:nvSpPr>
              <p:spPr>
                <a:xfrm>
                  <a:off x="6460868"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7" name="Group 56"/>
              <p:cNvGrpSpPr/>
              <p:nvPr/>
            </p:nvGrpSpPr>
            <p:grpSpPr>
              <a:xfrm>
                <a:off x="3105755" y="2901963"/>
                <a:ext cx="1417320" cy="685800"/>
                <a:chOff x="3073180" y="2901963"/>
                <a:chExt cx="1417320" cy="685800"/>
              </a:xfrm>
            </p:grpSpPr>
            <p:sp>
              <p:nvSpPr>
                <p:cNvPr id="64" name="tsavm">
                  <a:hlinkClick r:id="rId6" action="ppaction://hlinksldjump"/>
                </p:cNvPr>
                <p:cNvSpPr/>
                <p:nvPr/>
              </p:nvSpPr>
              <p:spPr>
                <a:xfrm>
                  <a:off x="3073180" y="2901963"/>
                  <a:ext cx="1417320" cy="68580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5" name="help_tsavm">
                  <a:hlinkClick r:id="rId7" action="ppaction://hlinksldjump"/>
                </p:cNvPr>
                <p:cNvSpPr>
                  <a:spLocks/>
                </p:cNvSpPr>
                <p:nvPr/>
              </p:nvSpPr>
              <p:spPr>
                <a:xfrm>
                  <a:off x="4283857"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8" name="Group 57"/>
              <p:cNvGrpSpPr/>
              <p:nvPr/>
            </p:nvGrpSpPr>
            <p:grpSpPr>
              <a:xfrm>
                <a:off x="3227259" y="3458922"/>
                <a:ext cx="1417320" cy="685800"/>
                <a:chOff x="2932138" y="3422287"/>
                <a:chExt cx="1417320" cy="685800"/>
              </a:xfrm>
            </p:grpSpPr>
            <p:sp>
              <p:nvSpPr>
                <p:cNvPr id="62" name="syn">
                  <a:hlinkClick r:id="rId8" action="ppaction://hlinksldjump"/>
                </p:cNvPr>
                <p:cNvSpPr/>
                <p:nvPr/>
              </p:nvSpPr>
              <p:spPr>
                <a:xfrm>
                  <a:off x="2932138" y="3422287"/>
                  <a:ext cx="1417320" cy="685800"/>
                </a:xfrm>
                <a:prstGeom prst="roundRect">
                  <a:avLst>
                    <a:gd name="adj" fmla="val 2135"/>
                  </a:avLst>
                </a:prstGeom>
                <a:solidFill>
                  <a:srgbClr val="89C341"/>
                </a:solidFill>
                <a:ln>
                  <a:solidFill>
                    <a:srgbClr val="89C341"/>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Synthetic </a:t>
                  </a:r>
                  <a:br>
                    <a:rPr lang="en-US" sz="1350" dirty="0"/>
                  </a:br>
                  <a:r>
                    <a:rPr lang="en-US" sz="1350" dirty="0"/>
                    <a:t>Monitor</a:t>
                  </a:r>
                </a:p>
              </p:txBody>
            </p:sp>
            <p:sp>
              <p:nvSpPr>
                <p:cNvPr id="63" name="help_syn">
                  <a:hlinkClick r:id="rId9" action="ppaction://hlinksldjump"/>
                </p:cNvPr>
                <p:cNvSpPr>
                  <a:spLocks/>
                </p:cNvSpPr>
                <p:nvPr/>
              </p:nvSpPr>
              <p:spPr>
                <a:xfrm>
                  <a:off x="4145425" y="3434518"/>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9" name="Group 58"/>
              <p:cNvGrpSpPr/>
              <p:nvPr/>
            </p:nvGrpSpPr>
            <p:grpSpPr>
              <a:xfrm>
                <a:off x="1221524" y="2901963"/>
                <a:ext cx="1417320" cy="685800"/>
                <a:chOff x="900438" y="2901963"/>
                <a:chExt cx="1417320" cy="685800"/>
              </a:xfrm>
            </p:grpSpPr>
            <p:sp>
              <p:nvSpPr>
                <p:cNvPr id="60" name="euem">
                  <a:hlinkClick r:id="rId10" action="ppaction://hlinksldjump"/>
                </p:cNvPr>
                <p:cNvSpPr/>
                <p:nvPr/>
              </p:nvSpPr>
              <p:spPr>
                <a:xfrm>
                  <a:off x="900438" y="2901963"/>
                  <a:ext cx="1417320" cy="68580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61" name="help_euem">
                  <a:hlinkClick r:id="rId11" action="ppaction://hlinksldjump"/>
                </p:cNvPr>
                <p:cNvSpPr>
                  <a:spLocks/>
                </p:cNvSpPr>
                <p:nvPr/>
              </p:nvSpPr>
              <p:spPr>
                <a:xfrm>
                  <a:off x="2110986" y="2919235"/>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nvGrpSpPr>
            <p:cNvPr id="52" name="Group_tsps"/>
            <p:cNvGrpSpPr/>
            <p:nvPr/>
          </p:nvGrpSpPr>
          <p:grpSpPr>
            <a:xfrm>
              <a:off x="3212559" y="1676313"/>
              <a:ext cx="1873398" cy="618308"/>
              <a:chOff x="3432529" y="536725"/>
              <a:chExt cx="1873398" cy="618308"/>
            </a:xfrm>
          </p:grpSpPr>
          <p:sp>
            <p:nvSpPr>
              <p:cNvPr id="53" name="tsps"/>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54" name="help_tsps">
                <a:hlinkClick r:id="rId12" action="ppaction://hlinksldjump"/>
              </p:cNvPr>
              <p:cNvSpPr/>
              <p:nvPr/>
            </p:nvSpPr>
            <p:spPr>
              <a:xfrm>
                <a:off x="5038037" y="55121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46" name="Group 45"/>
            <p:cNvGrpSpPr/>
            <p:nvPr/>
          </p:nvGrpSpPr>
          <p:grpSpPr>
            <a:xfrm>
              <a:off x="6372701" y="1383129"/>
              <a:ext cx="912693" cy="997448"/>
              <a:chOff x="6336701" y="1311129"/>
              <a:chExt cx="912693" cy="997448"/>
            </a:xfrm>
          </p:grpSpPr>
          <p:pic>
            <p:nvPicPr>
              <p:cNvPr id="48" name="Picture 47"/>
              <p:cNvPicPr>
                <a:picLocks noChangeAspect="1"/>
              </p:cNvPicPr>
              <p:nvPr/>
            </p:nvPicPr>
            <p:blipFill>
              <a:blip r:embed="rId13"/>
              <a:stretch>
                <a:fillRect/>
              </a:stretch>
            </p:blipFill>
            <p:spPr>
              <a:xfrm>
                <a:off x="6773906" y="1572396"/>
                <a:ext cx="475488" cy="475488"/>
              </a:xfrm>
              <a:prstGeom prst="rect">
                <a:avLst/>
              </a:prstGeom>
            </p:spPr>
          </p:pic>
          <p:pic>
            <p:nvPicPr>
              <p:cNvPr id="49" name="Picture 48"/>
              <p:cNvPicPr>
                <a:picLocks noChangeAspect="1"/>
              </p:cNvPicPr>
              <p:nvPr/>
            </p:nvPicPr>
            <p:blipFill>
              <a:blip r:embed="rId14"/>
              <a:stretch>
                <a:fillRect/>
              </a:stretch>
            </p:blipFill>
            <p:spPr>
              <a:xfrm>
                <a:off x="6336701" y="1311129"/>
                <a:ext cx="472213" cy="472213"/>
              </a:xfrm>
              <a:prstGeom prst="rect">
                <a:avLst/>
              </a:prstGeom>
            </p:spPr>
          </p:pic>
          <p:pic>
            <p:nvPicPr>
              <p:cNvPr id="50" name="Picture 49"/>
              <p:cNvPicPr>
                <a:picLocks noChangeAspect="1"/>
              </p:cNvPicPr>
              <p:nvPr/>
            </p:nvPicPr>
            <p:blipFill>
              <a:blip r:embed="rId14"/>
              <a:stretch>
                <a:fillRect/>
              </a:stretch>
            </p:blipFill>
            <p:spPr>
              <a:xfrm>
                <a:off x="6336701" y="1836364"/>
                <a:ext cx="472213" cy="472213"/>
              </a:xfrm>
              <a:prstGeom prst="rect">
                <a:avLst/>
              </a:prstGeom>
            </p:spPr>
          </p:pic>
        </p:grpSp>
        <p:cxnSp>
          <p:nvCxnSpPr>
            <p:cNvPr id="47" name="Straight Connector 46"/>
            <p:cNvCxnSpPr/>
            <p:nvPr/>
          </p:nvCxnSpPr>
          <p:spPr>
            <a:xfrm flipV="1">
              <a:off x="5178833" y="1977731"/>
              <a:ext cx="1092367"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sp>
        <p:nvSpPr>
          <p:cNvPr id="4" name="Rounded Rectangular Callout 3"/>
          <p:cNvSpPr/>
          <p:nvPr/>
        </p:nvSpPr>
        <p:spPr>
          <a:xfrm>
            <a:off x="4236717" y="763909"/>
            <a:ext cx="4112725" cy="1853784"/>
          </a:xfrm>
          <a:prstGeom prst="wedgeRoundRectCallout">
            <a:avLst>
              <a:gd name="adj1" fmla="val 31394"/>
              <a:gd name="adj2" fmla="val 64850"/>
              <a:gd name="adj3" fmla="val 16667"/>
            </a:avLst>
          </a:prstGeom>
          <a:ln/>
        </p:spPr>
        <p:style>
          <a:lnRef idx="2">
            <a:schemeClr val="dk1"/>
          </a:lnRef>
          <a:fillRef idx="1">
            <a:schemeClr val="lt1"/>
          </a:fillRef>
          <a:effectRef idx="0">
            <a:schemeClr val="dk1"/>
          </a:effectRef>
          <a:fontRef idx="minor">
            <a:schemeClr val="dk1"/>
          </a:fontRef>
        </p:style>
        <p:txBody>
          <a:bodyPr rtlCol="0" anchor="ctr"/>
          <a:lstStyle/>
          <a:p>
            <a:r>
              <a:rPr lang="en-US" sz="1200" dirty="0"/>
              <a:t>The Infrastructure Management Server receives events and data from the following sources:</a:t>
            </a:r>
          </a:p>
          <a:p>
            <a:pPr marL="171450" indent="-171450">
              <a:buFont typeface="Arial" panose="020B0604020202020204" pitchFamily="34" charset="0"/>
              <a:buChar char="•"/>
            </a:pPr>
            <a:r>
              <a:rPr lang="en-US" sz="1200" dirty="0"/>
              <a:t>BMC PATROL Agents</a:t>
            </a:r>
          </a:p>
          <a:p>
            <a:pPr marL="171450" indent="-171450">
              <a:buFont typeface="Arial" panose="020B0604020202020204" pitchFamily="34" charset="0"/>
              <a:buChar char="•"/>
            </a:pPr>
            <a:r>
              <a:rPr lang="en-US" sz="1200" dirty="0"/>
              <a:t>Event Management Cells</a:t>
            </a:r>
          </a:p>
          <a:p>
            <a:pPr marL="171450" indent="-171450">
              <a:buFont typeface="Arial" panose="020B0604020202020204" pitchFamily="34" charset="0"/>
              <a:buChar char="•"/>
            </a:pPr>
            <a:r>
              <a:rPr lang="en-US" sz="1200" dirty="0"/>
              <a:t>Third-party event and data sources</a:t>
            </a:r>
          </a:p>
          <a:p>
            <a:r>
              <a:rPr lang="en-US" sz="1200" dirty="0"/>
              <a:t>After the Infrastructure Management Server collects this information, it processes events and data using a powerful analytics engine and additional event processing instructions stored in its database. </a:t>
            </a:r>
          </a:p>
        </p:txBody>
      </p:sp>
    </p:spTree>
    <p:extLst>
      <p:ext uri="{BB962C8B-B14F-4D97-AF65-F5344CB8AC3E}">
        <p14:creationId xmlns:p14="http://schemas.microsoft.com/office/powerpoint/2010/main" val="39330702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Multitenancy</a:t>
            </a:r>
          </a:p>
        </p:txBody>
      </p:sp>
      <p:sp>
        <p:nvSpPr>
          <p:cNvPr id="4" name="Rectangle 3"/>
          <p:cNvSpPr/>
          <p:nvPr/>
        </p:nvSpPr>
        <p:spPr>
          <a:xfrm>
            <a:off x="6370429" y="193133"/>
            <a:ext cx="948970" cy="246221"/>
          </a:xfrm>
          <a:prstGeom prst="rect">
            <a:avLst/>
          </a:prstGeom>
        </p:spPr>
        <p:txBody>
          <a:bodyPr wrap="square">
            <a:spAutoFit/>
          </a:bodyPr>
          <a:lstStyle/>
          <a:p>
            <a:r>
              <a:rPr lang="en-US" sz="1000" dirty="0"/>
              <a:t>Tenant Users</a:t>
            </a:r>
          </a:p>
        </p:txBody>
      </p:sp>
      <p:cxnSp>
        <p:nvCxnSpPr>
          <p:cNvPr id="11" name="Straight Connector 10"/>
          <p:cNvCxnSpPr>
            <a:stCxn id="20" idx="2"/>
            <a:endCxn id="19" idx="0"/>
          </p:cNvCxnSpPr>
          <p:nvPr/>
        </p:nvCxnSpPr>
        <p:spPr>
          <a:xfrm flipH="1">
            <a:off x="1618139" y="1380225"/>
            <a:ext cx="2683239" cy="649379"/>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20" idx="2"/>
            <a:endCxn id="69" idx="0"/>
          </p:cNvCxnSpPr>
          <p:nvPr/>
        </p:nvCxnSpPr>
        <p:spPr>
          <a:xfrm>
            <a:off x="4301378" y="1380225"/>
            <a:ext cx="1" cy="55191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20" idx="2"/>
            <a:endCxn id="83" idx="0"/>
          </p:cNvCxnSpPr>
          <p:nvPr/>
        </p:nvCxnSpPr>
        <p:spPr>
          <a:xfrm>
            <a:off x="4301378" y="1380225"/>
            <a:ext cx="2683239" cy="551912"/>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37" name="Group_tsps"/>
          <p:cNvGrpSpPr/>
          <p:nvPr/>
        </p:nvGrpSpPr>
        <p:grpSpPr>
          <a:xfrm>
            <a:off x="3364679" y="761917"/>
            <a:ext cx="1873398" cy="618308"/>
            <a:chOff x="3432529" y="536725"/>
            <a:chExt cx="1873398" cy="618308"/>
          </a:xfrm>
        </p:grpSpPr>
        <p:sp>
          <p:nvSpPr>
            <p:cNvPr id="20" name="tsps">
              <a:hlinkClick r:id="rId3" action="ppaction://hlinksldjump"/>
            </p:cNvPr>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26" name="help_tsps">
              <a:hlinkClick r:id="rId4" action="ppaction://hlinksldjump"/>
            </p:cNvPr>
            <p:cNvSpPr/>
            <p:nvPr/>
          </p:nvSpPr>
          <p:spPr>
            <a:xfrm>
              <a:off x="5094137" y="56904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 name="Group 7"/>
          <p:cNvGrpSpPr/>
          <p:nvPr/>
        </p:nvGrpSpPr>
        <p:grpSpPr>
          <a:xfrm>
            <a:off x="6372701" y="468733"/>
            <a:ext cx="912693" cy="997448"/>
            <a:chOff x="6336701" y="1311129"/>
            <a:chExt cx="912693" cy="997448"/>
          </a:xfrm>
        </p:grpSpPr>
        <p:pic>
          <p:nvPicPr>
            <p:cNvPr id="35" name="Picture 34"/>
            <p:cNvPicPr>
              <a:picLocks noChangeAspect="1"/>
            </p:cNvPicPr>
            <p:nvPr/>
          </p:nvPicPr>
          <p:blipFill>
            <a:blip r:embed="rId5"/>
            <a:stretch>
              <a:fillRect/>
            </a:stretch>
          </p:blipFill>
          <p:spPr>
            <a:xfrm>
              <a:off x="6773906" y="1572396"/>
              <a:ext cx="475488" cy="475488"/>
            </a:xfrm>
            <a:prstGeom prst="rect">
              <a:avLst/>
            </a:prstGeom>
          </p:spPr>
        </p:pic>
        <p:pic>
          <p:nvPicPr>
            <p:cNvPr id="32" name="Picture 31"/>
            <p:cNvPicPr>
              <a:picLocks noChangeAspect="1"/>
            </p:cNvPicPr>
            <p:nvPr/>
          </p:nvPicPr>
          <p:blipFill>
            <a:blip r:embed="rId6"/>
            <a:stretch>
              <a:fillRect/>
            </a:stretch>
          </p:blipFill>
          <p:spPr>
            <a:xfrm>
              <a:off x="6336701" y="1311129"/>
              <a:ext cx="472213" cy="472213"/>
            </a:xfrm>
            <a:prstGeom prst="rect">
              <a:avLst/>
            </a:prstGeom>
          </p:spPr>
        </p:pic>
        <p:pic>
          <p:nvPicPr>
            <p:cNvPr id="34" name="Picture 33"/>
            <p:cNvPicPr>
              <a:picLocks noChangeAspect="1"/>
            </p:cNvPicPr>
            <p:nvPr/>
          </p:nvPicPr>
          <p:blipFill>
            <a:blip r:embed="rId6"/>
            <a:stretch>
              <a:fillRect/>
            </a:stretch>
          </p:blipFill>
          <p:spPr>
            <a:xfrm>
              <a:off x="6336701" y="1836364"/>
              <a:ext cx="472213" cy="472213"/>
            </a:xfrm>
            <a:prstGeom prst="rect">
              <a:avLst/>
            </a:prstGeom>
          </p:spPr>
        </p:pic>
      </p:grpSp>
      <p:cxnSp>
        <p:nvCxnSpPr>
          <p:cNvPr id="44" name="Straight Connector 43"/>
          <p:cNvCxnSpPr>
            <a:stCxn id="20" idx="3"/>
          </p:cNvCxnSpPr>
          <p:nvPr/>
        </p:nvCxnSpPr>
        <p:spPr>
          <a:xfrm>
            <a:off x="5238077" y="1071071"/>
            <a:ext cx="1132352" cy="0"/>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nvGrpSpPr>
          <p:cNvPr id="91" name="Group 90"/>
          <p:cNvGrpSpPr/>
          <p:nvPr/>
        </p:nvGrpSpPr>
        <p:grpSpPr>
          <a:xfrm>
            <a:off x="704096" y="1932137"/>
            <a:ext cx="1828087" cy="2759318"/>
            <a:chOff x="516528" y="1840523"/>
            <a:chExt cx="1828087" cy="2759318"/>
          </a:xfrm>
        </p:grpSpPr>
        <p:sp>
          <p:nvSpPr>
            <p:cNvPr id="9" name="Rounded Rectangle 8"/>
            <p:cNvSpPr/>
            <p:nvPr/>
          </p:nvSpPr>
          <p:spPr>
            <a:xfrm>
              <a:off x="516528" y="184052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68" name="Group 67"/>
            <p:cNvGrpSpPr/>
            <p:nvPr/>
          </p:nvGrpSpPr>
          <p:grpSpPr>
            <a:xfrm>
              <a:off x="607611" y="1937990"/>
              <a:ext cx="1645920" cy="2564385"/>
              <a:chOff x="607611" y="1748224"/>
              <a:chExt cx="1645920" cy="2564385"/>
            </a:xfrm>
          </p:grpSpPr>
          <p:grpSp>
            <p:nvGrpSpPr>
              <p:cNvPr id="42" name="Group 41"/>
              <p:cNvGrpSpPr/>
              <p:nvPr/>
            </p:nvGrpSpPr>
            <p:grpSpPr>
              <a:xfrm>
                <a:off x="607611" y="3763969"/>
                <a:ext cx="1645920" cy="548640"/>
                <a:chOff x="607611" y="3916368"/>
                <a:chExt cx="1645920" cy="548640"/>
              </a:xfrm>
            </p:grpSpPr>
            <p:sp>
              <p:nvSpPr>
                <p:cNvPr id="16" name="tsim">
                  <a:hlinkClick r:id="rId7" action="ppaction://hlinksldjump"/>
                </p:cNvPr>
                <p:cNvSpPr/>
                <p:nvPr/>
              </p:nvSpPr>
              <p:spPr>
                <a:xfrm>
                  <a:off x="607611" y="3916368"/>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24" name="help_tsim">
                  <a:hlinkClick r:id="rId8" action="ppaction://hlinksldjump"/>
                </p:cNvPr>
                <p:cNvSpPr>
                  <a:spLocks/>
                </p:cNvSpPr>
                <p:nvPr/>
              </p:nvSpPr>
              <p:spPr>
                <a:xfrm>
                  <a:off x="2029079" y="3933640"/>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41" name="Group 40"/>
              <p:cNvGrpSpPr/>
              <p:nvPr/>
            </p:nvGrpSpPr>
            <p:grpSpPr>
              <a:xfrm>
                <a:off x="607611" y="3092054"/>
                <a:ext cx="1645920" cy="548640"/>
                <a:chOff x="607611" y="3193654"/>
                <a:chExt cx="1645920" cy="548640"/>
              </a:xfrm>
            </p:grpSpPr>
            <p:sp>
              <p:nvSpPr>
                <p:cNvPr id="15" name="itda">
                  <a:hlinkClick r:id="rId9" action="ppaction://hlinksldjump"/>
                </p:cNvPr>
                <p:cNvSpPr/>
                <p:nvPr/>
              </p:nvSpPr>
              <p:spPr>
                <a:xfrm>
                  <a:off x="607611" y="31936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23" name="help_itda">
                  <a:hlinkClick r:id="rId10" action="ppaction://hlinksldjump"/>
                </p:cNvPr>
                <p:cNvSpPr>
                  <a:spLocks/>
                </p:cNvSpPr>
                <p:nvPr/>
              </p:nvSpPr>
              <p:spPr>
                <a:xfrm>
                  <a:off x="2029079" y="322264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40" name="Group 39"/>
              <p:cNvGrpSpPr/>
              <p:nvPr/>
            </p:nvGrpSpPr>
            <p:grpSpPr>
              <a:xfrm>
                <a:off x="607611" y="2420139"/>
                <a:ext cx="1645920" cy="548640"/>
                <a:chOff x="607611" y="2470939"/>
                <a:chExt cx="1645920" cy="548640"/>
              </a:xfrm>
            </p:grpSpPr>
            <p:sp>
              <p:nvSpPr>
                <p:cNvPr id="17" name="tsavm">
                  <a:hlinkClick r:id="rId11" action="ppaction://hlinksldjump"/>
                </p:cNvPr>
                <p:cNvSpPr/>
                <p:nvPr/>
              </p:nvSpPr>
              <p:spPr>
                <a:xfrm>
                  <a:off x="607611" y="24709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22" name="help_tsavm">
                  <a:hlinkClick r:id="rId12" action="ppaction://hlinksldjump"/>
                </p:cNvPr>
                <p:cNvSpPr>
                  <a:spLocks/>
                </p:cNvSpPr>
                <p:nvPr/>
              </p:nvSpPr>
              <p:spPr>
                <a:xfrm>
                  <a:off x="2029079" y="2488211"/>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38" name="Group 37"/>
              <p:cNvGrpSpPr/>
              <p:nvPr/>
            </p:nvGrpSpPr>
            <p:grpSpPr>
              <a:xfrm>
                <a:off x="607611" y="1748224"/>
                <a:ext cx="1645920" cy="548640"/>
                <a:chOff x="607611" y="1748224"/>
                <a:chExt cx="1645920" cy="548640"/>
              </a:xfrm>
            </p:grpSpPr>
            <p:sp>
              <p:nvSpPr>
                <p:cNvPr id="19" name="euem">
                  <a:hlinkClick r:id="rId13" action="ppaction://hlinksldjump"/>
                </p:cNvPr>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21" name="help_euem">
                  <a:hlinkClick r:id="rId14" action="ppaction://hlinksldjump"/>
                </p:cNvPr>
                <p:cNvSpPr>
                  <a:spLocks/>
                </p:cNvSpPr>
                <p:nvPr/>
              </p:nvSpPr>
              <p:spPr>
                <a:xfrm>
                  <a:off x="2029079" y="177721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grpSp>
        <p:nvGrpSpPr>
          <p:cNvPr id="90" name="Group 89"/>
          <p:cNvGrpSpPr/>
          <p:nvPr/>
        </p:nvGrpSpPr>
        <p:grpSpPr>
          <a:xfrm>
            <a:off x="3387335" y="1932137"/>
            <a:ext cx="1828087" cy="2759318"/>
            <a:chOff x="3076491" y="1844631"/>
            <a:chExt cx="1828087" cy="2759318"/>
          </a:xfrm>
        </p:grpSpPr>
        <p:sp>
          <p:nvSpPr>
            <p:cNvPr id="69" name="Rounded Rectangle 68"/>
            <p:cNvSpPr/>
            <p:nvPr/>
          </p:nvSpPr>
          <p:spPr>
            <a:xfrm>
              <a:off x="3076491" y="1844631"/>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70" name="Group 69"/>
            <p:cNvGrpSpPr/>
            <p:nvPr/>
          </p:nvGrpSpPr>
          <p:grpSpPr>
            <a:xfrm>
              <a:off x="3167574" y="1942098"/>
              <a:ext cx="1645920" cy="2564385"/>
              <a:chOff x="607611" y="1748224"/>
              <a:chExt cx="1645920" cy="2564385"/>
            </a:xfrm>
          </p:grpSpPr>
          <p:sp>
            <p:nvSpPr>
              <p:cNvPr id="81"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79"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7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75"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grpSp>
        <p:nvGrpSpPr>
          <p:cNvPr id="89" name="Group 88"/>
          <p:cNvGrpSpPr/>
          <p:nvPr/>
        </p:nvGrpSpPr>
        <p:grpSpPr>
          <a:xfrm>
            <a:off x="6070573" y="1932137"/>
            <a:ext cx="1828087" cy="2759318"/>
            <a:chOff x="5883005" y="1838353"/>
            <a:chExt cx="1828087" cy="2759318"/>
          </a:xfrm>
        </p:grpSpPr>
        <p:sp>
          <p:nvSpPr>
            <p:cNvPr id="83" name="Rounded Rectangle 82"/>
            <p:cNvSpPr/>
            <p:nvPr/>
          </p:nvSpPr>
          <p:spPr>
            <a:xfrm>
              <a:off x="5883005" y="183835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84" name="Group 83"/>
            <p:cNvGrpSpPr/>
            <p:nvPr/>
          </p:nvGrpSpPr>
          <p:grpSpPr>
            <a:xfrm>
              <a:off x="5974088" y="1935820"/>
              <a:ext cx="1645920" cy="2564385"/>
              <a:chOff x="607611" y="1748224"/>
              <a:chExt cx="1645920" cy="2564385"/>
            </a:xfrm>
          </p:grpSpPr>
          <p:sp>
            <p:nvSpPr>
              <p:cNvPr id="85"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86"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8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88"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sp>
        <p:nvSpPr>
          <p:cNvPr id="96" name="Rectangle 95"/>
          <p:cNvSpPr/>
          <p:nvPr/>
        </p:nvSpPr>
        <p:spPr>
          <a:xfrm>
            <a:off x="2082129" y="1586989"/>
            <a:ext cx="948970" cy="246221"/>
          </a:xfrm>
          <a:prstGeom prst="rect">
            <a:avLst/>
          </a:prstGeom>
        </p:spPr>
        <p:txBody>
          <a:bodyPr wrap="square">
            <a:spAutoFit/>
          </a:bodyPr>
          <a:lstStyle/>
          <a:p>
            <a:r>
              <a:rPr lang="en-US" sz="1000" dirty="0"/>
              <a:t>Tenant </a:t>
            </a:r>
            <a:r>
              <a:rPr lang="he-IL" sz="1000" dirty="0"/>
              <a:t>1</a:t>
            </a:r>
            <a:endParaRPr lang="en-US" sz="1000" dirty="0"/>
          </a:p>
        </p:txBody>
      </p:sp>
      <p:sp>
        <p:nvSpPr>
          <p:cNvPr id="97" name="Rectangle 96"/>
          <p:cNvSpPr/>
          <p:nvPr/>
        </p:nvSpPr>
        <p:spPr>
          <a:xfrm>
            <a:off x="4259481" y="1586989"/>
            <a:ext cx="948970" cy="246221"/>
          </a:xfrm>
          <a:prstGeom prst="rect">
            <a:avLst/>
          </a:prstGeom>
        </p:spPr>
        <p:txBody>
          <a:bodyPr wrap="square">
            <a:spAutoFit/>
          </a:bodyPr>
          <a:lstStyle/>
          <a:p>
            <a:r>
              <a:rPr lang="en-US" sz="1000" dirty="0"/>
              <a:t>Tenant </a:t>
            </a:r>
            <a:r>
              <a:rPr lang="he-IL" sz="1000" dirty="0"/>
              <a:t>2</a:t>
            </a:r>
            <a:endParaRPr lang="en-US" sz="1000" dirty="0"/>
          </a:p>
        </p:txBody>
      </p:sp>
      <p:sp>
        <p:nvSpPr>
          <p:cNvPr id="98" name="Rectangle 97"/>
          <p:cNvSpPr/>
          <p:nvPr/>
        </p:nvSpPr>
        <p:spPr>
          <a:xfrm>
            <a:off x="6128069" y="1586989"/>
            <a:ext cx="948970" cy="246221"/>
          </a:xfrm>
          <a:prstGeom prst="rect">
            <a:avLst/>
          </a:prstGeom>
        </p:spPr>
        <p:txBody>
          <a:bodyPr wrap="square">
            <a:spAutoFit/>
          </a:bodyPr>
          <a:lstStyle/>
          <a:p>
            <a:r>
              <a:rPr lang="en-US" sz="1000" dirty="0"/>
              <a:t>Tenant </a:t>
            </a:r>
            <a:r>
              <a:rPr lang="he-IL" sz="1000" dirty="0"/>
              <a:t>3</a:t>
            </a:r>
            <a:endParaRPr lang="en-US" sz="1000" dirty="0"/>
          </a:p>
        </p:txBody>
      </p:sp>
    </p:spTree>
    <p:extLst>
      <p:ext uri="{BB962C8B-B14F-4D97-AF65-F5344CB8AC3E}">
        <p14:creationId xmlns:p14="http://schemas.microsoft.com/office/powerpoint/2010/main" val="26546618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a:stCxn id="20" idx="2"/>
            <a:endCxn id="59" idx="0"/>
          </p:cNvCxnSpPr>
          <p:nvPr/>
        </p:nvCxnSpPr>
        <p:spPr>
          <a:xfrm flipH="1">
            <a:off x="1629862" y="1380225"/>
            <a:ext cx="2671516" cy="652393"/>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52" name="Group 51"/>
          <p:cNvGrpSpPr/>
          <p:nvPr/>
        </p:nvGrpSpPr>
        <p:grpSpPr>
          <a:xfrm>
            <a:off x="715819" y="1935151"/>
            <a:ext cx="1828087" cy="2759318"/>
            <a:chOff x="516528" y="1840523"/>
            <a:chExt cx="1828087" cy="2759318"/>
          </a:xfrm>
        </p:grpSpPr>
        <p:sp>
          <p:nvSpPr>
            <p:cNvPr id="53" name="Rounded Rectangle 52"/>
            <p:cNvSpPr/>
            <p:nvPr/>
          </p:nvSpPr>
          <p:spPr>
            <a:xfrm>
              <a:off x="516528" y="184052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54" name="Group 53"/>
            <p:cNvGrpSpPr/>
            <p:nvPr/>
          </p:nvGrpSpPr>
          <p:grpSpPr>
            <a:xfrm>
              <a:off x="607611" y="1937990"/>
              <a:ext cx="1645920" cy="2564385"/>
              <a:chOff x="607611" y="1748224"/>
              <a:chExt cx="1645920" cy="2564385"/>
            </a:xfrm>
          </p:grpSpPr>
          <p:grpSp>
            <p:nvGrpSpPr>
              <p:cNvPr id="55" name="Group 54"/>
              <p:cNvGrpSpPr/>
              <p:nvPr/>
            </p:nvGrpSpPr>
            <p:grpSpPr>
              <a:xfrm>
                <a:off x="607611" y="3763969"/>
                <a:ext cx="1645920" cy="548640"/>
                <a:chOff x="607611" y="3916368"/>
                <a:chExt cx="1645920" cy="548640"/>
              </a:xfrm>
            </p:grpSpPr>
            <p:sp>
              <p:nvSpPr>
                <p:cNvPr id="65" name="tsim">
                  <a:hlinkClick r:id="rId3" action="ppaction://hlinksldjump"/>
                </p:cNvPr>
                <p:cNvSpPr/>
                <p:nvPr/>
              </p:nvSpPr>
              <p:spPr>
                <a:xfrm>
                  <a:off x="607611" y="3916368"/>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66" name="help_tsim">
                  <a:hlinkClick r:id="rId4" action="ppaction://hlinksldjump"/>
                </p:cNvPr>
                <p:cNvSpPr>
                  <a:spLocks/>
                </p:cNvSpPr>
                <p:nvPr/>
              </p:nvSpPr>
              <p:spPr>
                <a:xfrm>
                  <a:off x="2029079" y="3933640"/>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6" name="Group 55"/>
              <p:cNvGrpSpPr/>
              <p:nvPr/>
            </p:nvGrpSpPr>
            <p:grpSpPr>
              <a:xfrm>
                <a:off x="607611" y="3092054"/>
                <a:ext cx="1645920" cy="548640"/>
                <a:chOff x="607611" y="3193654"/>
                <a:chExt cx="1645920" cy="548640"/>
              </a:xfrm>
            </p:grpSpPr>
            <p:sp>
              <p:nvSpPr>
                <p:cNvPr id="63" name="itda">
                  <a:hlinkClick r:id="rId5" action="ppaction://hlinksldjump"/>
                </p:cNvPr>
                <p:cNvSpPr/>
                <p:nvPr/>
              </p:nvSpPr>
              <p:spPr>
                <a:xfrm>
                  <a:off x="607611" y="31936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64" name="help_itda">
                  <a:hlinkClick r:id="rId6" action="ppaction://hlinksldjump"/>
                </p:cNvPr>
                <p:cNvSpPr>
                  <a:spLocks/>
                </p:cNvSpPr>
                <p:nvPr/>
              </p:nvSpPr>
              <p:spPr>
                <a:xfrm>
                  <a:off x="2029079" y="322264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7" name="Group 56"/>
              <p:cNvGrpSpPr/>
              <p:nvPr/>
            </p:nvGrpSpPr>
            <p:grpSpPr>
              <a:xfrm>
                <a:off x="607611" y="2420139"/>
                <a:ext cx="1645920" cy="548640"/>
                <a:chOff x="607611" y="2470939"/>
                <a:chExt cx="1645920" cy="548640"/>
              </a:xfrm>
            </p:grpSpPr>
            <p:sp>
              <p:nvSpPr>
                <p:cNvPr id="61" name="tsavm">
                  <a:hlinkClick r:id="rId7" action="ppaction://hlinksldjump"/>
                </p:cNvPr>
                <p:cNvSpPr/>
                <p:nvPr/>
              </p:nvSpPr>
              <p:spPr>
                <a:xfrm>
                  <a:off x="607611" y="24709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62" name="help_tsavm">
                  <a:hlinkClick r:id="rId8" action="ppaction://hlinksldjump"/>
                </p:cNvPr>
                <p:cNvSpPr>
                  <a:spLocks/>
                </p:cNvSpPr>
                <p:nvPr/>
              </p:nvSpPr>
              <p:spPr>
                <a:xfrm>
                  <a:off x="2029079" y="2488211"/>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58" name="Group 57"/>
              <p:cNvGrpSpPr/>
              <p:nvPr/>
            </p:nvGrpSpPr>
            <p:grpSpPr>
              <a:xfrm>
                <a:off x="607611" y="1748224"/>
                <a:ext cx="1645920" cy="548640"/>
                <a:chOff x="607611" y="1748224"/>
                <a:chExt cx="1645920" cy="548640"/>
              </a:xfrm>
            </p:grpSpPr>
            <p:sp>
              <p:nvSpPr>
                <p:cNvPr id="59" name="euem">
                  <a:hlinkClick r:id="rId9" action="ppaction://hlinksldjump"/>
                </p:cNvPr>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sp>
              <p:nvSpPr>
                <p:cNvPr id="60" name="help_euem">
                  <a:hlinkClick r:id="rId10" action="ppaction://hlinksldjump"/>
                </p:cNvPr>
                <p:cNvSpPr>
                  <a:spLocks/>
                </p:cNvSpPr>
                <p:nvPr/>
              </p:nvSpPr>
              <p:spPr>
                <a:xfrm>
                  <a:off x="2029079" y="1777219"/>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grpSp>
      <p:sp>
        <p:nvSpPr>
          <p:cNvPr id="43" name="Title 1"/>
          <p:cNvSpPr txBox="1">
            <a:spLocks/>
          </p:cNvSpPr>
          <p:nvPr/>
        </p:nvSpPr>
        <p:spPr>
          <a:xfrm>
            <a:off x="228601" y="52388"/>
            <a:ext cx="8229600" cy="901700"/>
          </a:xfrm>
          <a:prstGeom prst="rect">
            <a:avLst/>
          </a:prstGeom>
        </p:spPr>
        <p:txBody>
          <a:bodyPr vert="horz" lIns="91436" tIns="45718" rIns="91436" bIns="45718" rtlCol="0" anchor="ctr">
            <a:normAutofit/>
          </a:bodyPr>
          <a:lstStyle>
            <a:lvl1pPr algn="l" defTabSz="457181" rtl="0" eaLnBrk="1" latinLnBrk="0" hangingPunct="1">
              <a:spcBef>
                <a:spcPct val="0"/>
              </a:spcBef>
              <a:buNone/>
              <a:defRPr lang="en-US" sz="2400" b="1" i="0" kern="1200" cap="none" baseline="0" dirty="0" smtClean="0">
                <a:solidFill>
                  <a:srgbClr val="F05323"/>
                </a:solidFill>
                <a:latin typeface="+mj-lt"/>
                <a:ea typeface="+mn-ea"/>
                <a:cs typeface="+mn-cs"/>
              </a:defRPr>
            </a:lvl1pPr>
          </a:lstStyle>
          <a:p>
            <a:r>
              <a:rPr lang="en-US" dirty="0"/>
              <a:t>Multitenancy</a:t>
            </a:r>
          </a:p>
        </p:txBody>
      </p:sp>
      <p:sp>
        <p:nvSpPr>
          <p:cNvPr id="4" name="Rectangle 3"/>
          <p:cNvSpPr/>
          <p:nvPr/>
        </p:nvSpPr>
        <p:spPr>
          <a:xfrm>
            <a:off x="6370429" y="193133"/>
            <a:ext cx="948970" cy="246221"/>
          </a:xfrm>
          <a:prstGeom prst="rect">
            <a:avLst/>
          </a:prstGeom>
        </p:spPr>
        <p:txBody>
          <a:bodyPr wrap="square">
            <a:spAutoFit/>
          </a:bodyPr>
          <a:lstStyle/>
          <a:p>
            <a:r>
              <a:rPr lang="en-US" sz="1000" dirty="0"/>
              <a:t>Tenant Users</a:t>
            </a:r>
          </a:p>
        </p:txBody>
      </p:sp>
      <p:cxnSp>
        <p:nvCxnSpPr>
          <p:cNvPr id="13" name="Straight Connector 12"/>
          <p:cNvCxnSpPr>
            <a:stCxn id="20" idx="2"/>
            <a:endCxn id="69" idx="0"/>
          </p:cNvCxnSpPr>
          <p:nvPr/>
        </p:nvCxnSpPr>
        <p:spPr>
          <a:xfrm>
            <a:off x="4301378" y="1380225"/>
            <a:ext cx="1" cy="554926"/>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20" idx="2"/>
            <a:endCxn id="83" idx="0"/>
          </p:cNvCxnSpPr>
          <p:nvPr/>
        </p:nvCxnSpPr>
        <p:spPr>
          <a:xfrm>
            <a:off x="4301378" y="1380225"/>
            <a:ext cx="2683239" cy="554926"/>
          </a:xfrm>
          <a:prstGeom prst="line">
            <a:avLst/>
          </a:prstGeom>
          <a:ln w="12700" cmpd="sng">
            <a:solidFill>
              <a:srgbClr val="666666"/>
            </a:solidFill>
          </a:ln>
          <a:effectLst/>
        </p:spPr>
        <p:style>
          <a:lnRef idx="2">
            <a:schemeClr val="accent1"/>
          </a:lnRef>
          <a:fillRef idx="0">
            <a:schemeClr val="accent1"/>
          </a:fillRef>
          <a:effectRef idx="1">
            <a:schemeClr val="accent1"/>
          </a:effectRef>
          <a:fontRef idx="minor">
            <a:schemeClr val="tx1"/>
          </a:fontRef>
        </p:style>
      </p:cxnSp>
      <p:grpSp>
        <p:nvGrpSpPr>
          <p:cNvPr id="37" name="Group_tsps"/>
          <p:cNvGrpSpPr/>
          <p:nvPr/>
        </p:nvGrpSpPr>
        <p:grpSpPr>
          <a:xfrm>
            <a:off x="3364679" y="761917"/>
            <a:ext cx="1873398" cy="618308"/>
            <a:chOff x="3432529" y="536725"/>
            <a:chExt cx="1873398" cy="618308"/>
          </a:xfrm>
        </p:grpSpPr>
        <p:sp>
          <p:nvSpPr>
            <p:cNvPr id="20" name="tsps">
              <a:hlinkClick r:id="rId11" action="ppaction://hlinksldjump"/>
            </p:cNvPr>
            <p:cNvSpPr/>
            <p:nvPr/>
          </p:nvSpPr>
          <p:spPr>
            <a:xfrm>
              <a:off x="3432529" y="536725"/>
              <a:ext cx="1873398" cy="618308"/>
            </a:xfrm>
            <a:prstGeom prst="roundRect">
              <a:avLst>
                <a:gd name="adj" fmla="val 2135"/>
              </a:avLst>
            </a:prstGeom>
            <a:solidFill>
              <a:srgbClr val="414042"/>
            </a:solidFill>
            <a:ln>
              <a:solidFill>
                <a:srgbClr val="414042"/>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Presentation Server</a:t>
              </a:r>
            </a:p>
          </p:txBody>
        </p:sp>
        <p:sp>
          <p:nvSpPr>
            <p:cNvPr id="26" name="help_tsps">
              <a:hlinkClick r:id="rId12" action="ppaction://hlinksldjump"/>
            </p:cNvPr>
            <p:cNvSpPr/>
            <p:nvPr/>
          </p:nvSpPr>
          <p:spPr>
            <a:xfrm>
              <a:off x="5094137" y="568043"/>
              <a:ext cx="182880" cy="182880"/>
            </a:xfrm>
            <a:prstGeom prst="ellipse">
              <a:avLst/>
            </a:prstGeom>
            <a:ln w="3175">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a:t>
              </a:r>
            </a:p>
          </p:txBody>
        </p:sp>
      </p:grpSp>
      <p:grpSp>
        <p:nvGrpSpPr>
          <p:cNvPr id="8" name="Group 7"/>
          <p:cNvGrpSpPr/>
          <p:nvPr/>
        </p:nvGrpSpPr>
        <p:grpSpPr>
          <a:xfrm>
            <a:off x="6372701" y="468733"/>
            <a:ext cx="912693" cy="997448"/>
            <a:chOff x="6336701" y="1311129"/>
            <a:chExt cx="912693" cy="997448"/>
          </a:xfrm>
        </p:grpSpPr>
        <p:pic>
          <p:nvPicPr>
            <p:cNvPr id="35" name="Picture 34"/>
            <p:cNvPicPr>
              <a:picLocks noChangeAspect="1"/>
            </p:cNvPicPr>
            <p:nvPr/>
          </p:nvPicPr>
          <p:blipFill>
            <a:blip r:embed="rId13"/>
            <a:stretch>
              <a:fillRect/>
            </a:stretch>
          </p:blipFill>
          <p:spPr>
            <a:xfrm>
              <a:off x="6773906" y="1572396"/>
              <a:ext cx="475488" cy="475488"/>
            </a:xfrm>
            <a:prstGeom prst="rect">
              <a:avLst/>
            </a:prstGeom>
          </p:spPr>
        </p:pic>
        <p:pic>
          <p:nvPicPr>
            <p:cNvPr id="32" name="Picture 31"/>
            <p:cNvPicPr>
              <a:picLocks noChangeAspect="1"/>
            </p:cNvPicPr>
            <p:nvPr/>
          </p:nvPicPr>
          <p:blipFill>
            <a:blip r:embed="rId14"/>
            <a:stretch>
              <a:fillRect/>
            </a:stretch>
          </p:blipFill>
          <p:spPr>
            <a:xfrm>
              <a:off x="6336701" y="1311129"/>
              <a:ext cx="472213" cy="472213"/>
            </a:xfrm>
            <a:prstGeom prst="rect">
              <a:avLst/>
            </a:prstGeom>
          </p:spPr>
        </p:pic>
        <p:pic>
          <p:nvPicPr>
            <p:cNvPr id="34" name="Picture 33"/>
            <p:cNvPicPr>
              <a:picLocks noChangeAspect="1"/>
            </p:cNvPicPr>
            <p:nvPr/>
          </p:nvPicPr>
          <p:blipFill>
            <a:blip r:embed="rId14"/>
            <a:stretch>
              <a:fillRect/>
            </a:stretch>
          </p:blipFill>
          <p:spPr>
            <a:xfrm>
              <a:off x="6336701" y="1836364"/>
              <a:ext cx="472213" cy="472213"/>
            </a:xfrm>
            <a:prstGeom prst="rect">
              <a:avLst/>
            </a:prstGeom>
          </p:spPr>
        </p:pic>
      </p:grpSp>
      <p:cxnSp>
        <p:nvCxnSpPr>
          <p:cNvPr id="44" name="Straight Connector 43"/>
          <p:cNvCxnSpPr>
            <a:stCxn id="20" idx="3"/>
          </p:cNvCxnSpPr>
          <p:nvPr/>
        </p:nvCxnSpPr>
        <p:spPr>
          <a:xfrm flipV="1">
            <a:off x="5238077" y="1063335"/>
            <a:ext cx="1220691" cy="7736"/>
          </a:xfrm>
          <a:prstGeom prst="line">
            <a:avLst/>
          </a:prstGeom>
          <a:ln w="12700" cmpd="sng">
            <a:solidFill>
              <a:srgbClr val="666666"/>
            </a:solidFill>
            <a:headEnd type="triangle"/>
          </a:ln>
          <a:effectLst/>
        </p:spPr>
        <p:style>
          <a:lnRef idx="2">
            <a:schemeClr val="accent1"/>
          </a:lnRef>
          <a:fillRef idx="0">
            <a:schemeClr val="accent1"/>
          </a:fillRef>
          <a:effectRef idx="1">
            <a:schemeClr val="accent1"/>
          </a:effectRef>
          <a:fontRef idx="minor">
            <a:schemeClr val="tx1"/>
          </a:fontRef>
        </p:style>
      </p:cxnSp>
      <p:grpSp>
        <p:nvGrpSpPr>
          <p:cNvPr id="90" name="Group 89"/>
          <p:cNvGrpSpPr/>
          <p:nvPr/>
        </p:nvGrpSpPr>
        <p:grpSpPr>
          <a:xfrm>
            <a:off x="3387335" y="1935151"/>
            <a:ext cx="1828087" cy="2759318"/>
            <a:chOff x="3076491" y="1844631"/>
            <a:chExt cx="1828087" cy="2759318"/>
          </a:xfrm>
        </p:grpSpPr>
        <p:sp>
          <p:nvSpPr>
            <p:cNvPr id="69" name="Rounded Rectangle 68"/>
            <p:cNvSpPr/>
            <p:nvPr/>
          </p:nvSpPr>
          <p:spPr>
            <a:xfrm>
              <a:off x="3076491" y="1844631"/>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70" name="Group 69"/>
            <p:cNvGrpSpPr/>
            <p:nvPr/>
          </p:nvGrpSpPr>
          <p:grpSpPr>
            <a:xfrm>
              <a:off x="3167574" y="1942098"/>
              <a:ext cx="1645920" cy="2564385"/>
              <a:chOff x="607611" y="1748224"/>
              <a:chExt cx="1645920" cy="2564385"/>
            </a:xfrm>
          </p:grpSpPr>
          <p:sp>
            <p:nvSpPr>
              <p:cNvPr id="81"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79"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7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75"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grpSp>
        <p:nvGrpSpPr>
          <p:cNvPr id="89" name="Group 88"/>
          <p:cNvGrpSpPr/>
          <p:nvPr/>
        </p:nvGrpSpPr>
        <p:grpSpPr>
          <a:xfrm>
            <a:off x="6070573" y="1935151"/>
            <a:ext cx="1828087" cy="2759318"/>
            <a:chOff x="5883005" y="1838353"/>
            <a:chExt cx="1828087" cy="2759318"/>
          </a:xfrm>
        </p:grpSpPr>
        <p:sp>
          <p:nvSpPr>
            <p:cNvPr id="83" name="Rounded Rectangle 82"/>
            <p:cNvSpPr/>
            <p:nvPr/>
          </p:nvSpPr>
          <p:spPr>
            <a:xfrm>
              <a:off x="5883005" y="1838353"/>
              <a:ext cx="1828087" cy="2759318"/>
            </a:xfrm>
            <a:prstGeom prst="roundRect">
              <a:avLst>
                <a:gd name="adj" fmla="val 2135"/>
              </a:avLst>
            </a:prstGeom>
            <a:noFill/>
            <a:ln w="19050">
              <a:solidFill>
                <a:srgbClr val="00A79D"/>
              </a:solidFill>
              <a:prstDash val="dash"/>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solidFill>
                  <a:schemeClr val="tx1"/>
                </a:solidFill>
              </a:endParaRPr>
            </a:p>
          </p:txBody>
        </p:sp>
        <p:grpSp>
          <p:nvGrpSpPr>
            <p:cNvPr id="84" name="Group 83"/>
            <p:cNvGrpSpPr/>
            <p:nvPr/>
          </p:nvGrpSpPr>
          <p:grpSpPr>
            <a:xfrm>
              <a:off x="5974088" y="1935820"/>
              <a:ext cx="1645920" cy="2564385"/>
              <a:chOff x="607611" y="1748224"/>
              <a:chExt cx="1645920" cy="2564385"/>
            </a:xfrm>
          </p:grpSpPr>
          <p:sp>
            <p:nvSpPr>
              <p:cNvPr id="85" name="tsim"/>
              <p:cNvSpPr/>
              <p:nvPr/>
            </p:nvSpPr>
            <p:spPr>
              <a:xfrm>
                <a:off x="607611" y="3763969"/>
                <a:ext cx="1645920" cy="548640"/>
              </a:xfrm>
              <a:prstGeom prst="roundRect">
                <a:avLst>
                  <a:gd name="adj" fmla="val 2135"/>
                </a:avLst>
              </a:prstGeom>
              <a:solidFill>
                <a:srgbClr val="F86E00"/>
              </a:solidFill>
              <a:ln>
                <a:solidFill>
                  <a:srgbClr val="F86E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Infrastructure </a:t>
                </a:r>
                <a:br>
                  <a:rPr lang="en-US" sz="1350" dirty="0"/>
                </a:br>
                <a:r>
                  <a:rPr lang="en-US" sz="1350" dirty="0"/>
                  <a:t>Management Server</a:t>
                </a:r>
              </a:p>
            </p:txBody>
          </p:sp>
          <p:sp>
            <p:nvSpPr>
              <p:cNvPr id="86" name="itda"/>
              <p:cNvSpPr/>
              <p:nvPr/>
            </p:nvSpPr>
            <p:spPr>
              <a:xfrm>
                <a:off x="607611" y="3092054"/>
                <a:ext cx="1645920" cy="548640"/>
              </a:xfrm>
              <a:prstGeom prst="roundRect">
                <a:avLst>
                  <a:gd name="adj" fmla="val 2135"/>
                </a:avLst>
              </a:prstGeom>
              <a:solidFill>
                <a:srgbClr val="FE5000"/>
              </a:solidFill>
              <a:ln>
                <a:solidFill>
                  <a:srgbClr val="FE500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IT Data </a:t>
                </a:r>
                <a:br>
                  <a:rPr lang="en-US" sz="1350" dirty="0"/>
                </a:br>
                <a:r>
                  <a:rPr lang="en-US" sz="1350" dirty="0"/>
                  <a:t>Analytics Server</a:t>
                </a:r>
              </a:p>
            </p:txBody>
          </p:sp>
          <p:sp>
            <p:nvSpPr>
              <p:cNvPr id="87" name="tsavm"/>
              <p:cNvSpPr/>
              <p:nvPr/>
            </p:nvSpPr>
            <p:spPr>
              <a:xfrm>
                <a:off x="607611" y="2420139"/>
                <a:ext cx="1645920" cy="548640"/>
              </a:xfrm>
              <a:prstGeom prst="roundRect">
                <a:avLst>
                  <a:gd name="adj" fmla="val 2135"/>
                </a:avLst>
              </a:prstGeom>
              <a:solidFill>
                <a:srgbClr val="00A79D"/>
              </a:solidFill>
              <a:ln>
                <a:solidFill>
                  <a:srgbClr val="00A79D"/>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App Visibility Server</a:t>
                </a:r>
              </a:p>
            </p:txBody>
          </p:sp>
          <p:sp>
            <p:nvSpPr>
              <p:cNvPr id="88" name="euem"/>
              <p:cNvSpPr/>
              <p:nvPr/>
            </p:nvSpPr>
            <p:spPr>
              <a:xfrm>
                <a:off x="607611" y="1748224"/>
                <a:ext cx="1645920" cy="548640"/>
              </a:xfrm>
              <a:prstGeom prst="roundRect">
                <a:avLst>
                  <a:gd name="adj" fmla="val 2135"/>
                </a:avLst>
              </a:prstGeom>
              <a:solidFill>
                <a:srgbClr val="3CB6CE"/>
              </a:solidFill>
              <a:ln>
                <a:solidFill>
                  <a:srgbClr val="3CB6CE"/>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Real User Analyzer</a:t>
                </a:r>
              </a:p>
            </p:txBody>
          </p:sp>
        </p:grpSp>
      </p:grpSp>
      <p:sp>
        <p:nvSpPr>
          <p:cNvPr id="96" name="Rectangle 95"/>
          <p:cNvSpPr/>
          <p:nvPr/>
        </p:nvSpPr>
        <p:spPr>
          <a:xfrm>
            <a:off x="2082129" y="1586989"/>
            <a:ext cx="948970" cy="246221"/>
          </a:xfrm>
          <a:prstGeom prst="rect">
            <a:avLst/>
          </a:prstGeom>
        </p:spPr>
        <p:txBody>
          <a:bodyPr wrap="square">
            <a:spAutoFit/>
          </a:bodyPr>
          <a:lstStyle/>
          <a:p>
            <a:r>
              <a:rPr lang="en-US" sz="1000" dirty="0"/>
              <a:t>Tenant </a:t>
            </a:r>
            <a:r>
              <a:rPr lang="he-IL" sz="1000" dirty="0"/>
              <a:t>1</a:t>
            </a:r>
            <a:endParaRPr lang="en-US" sz="1000" dirty="0"/>
          </a:p>
        </p:txBody>
      </p:sp>
      <p:sp>
        <p:nvSpPr>
          <p:cNvPr id="97" name="Rectangle 96"/>
          <p:cNvSpPr/>
          <p:nvPr/>
        </p:nvSpPr>
        <p:spPr>
          <a:xfrm>
            <a:off x="4259481" y="1586989"/>
            <a:ext cx="948970" cy="246221"/>
          </a:xfrm>
          <a:prstGeom prst="rect">
            <a:avLst/>
          </a:prstGeom>
        </p:spPr>
        <p:txBody>
          <a:bodyPr wrap="square">
            <a:spAutoFit/>
          </a:bodyPr>
          <a:lstStyle/>
          <a:p>
            <a:r>
              <a:rPr lang="en-US" sz="1000" dirty="0"/>
              <a:t>Tenant </a:t>
            </a:r>
            <a:r>
              <a:rPr lang="he-IL" sz="1000" dirty="0"/>
              <a:t>2</a:t>
            </a:r>
            <a:endParaRPr lang="en-US" sz="1000" dirty="0"/>
          </a:p>
        </p:txBody>
      </p:sp>
      <p:sp>
        <p:nvSpPr>
          <p:cNvPr id="98" name="Rectangle 97"/>
          <p:cNvSpPr/>
          <p:nvPr/>
        </p:nvSpPr>
        <p:spPr>
          <a:xfrm>
            <a:off x="6128069" y="1586989"/>
            <a:ext cx="948970" cy="246221"/>
          </a:xfrm>
          <a:prstGeom prst="rect">
            <a:avLst/>
          </a:prstGeom>
        </p:spPr>
        <p:txBody>
          <a:bodyPr wrap="square">
            <a:spAutoFit/>
          </a:bodyPr>
          <a:lstStyle/>
          <a:p>
            <a:r>
              <a:rPr lang="en-US" sz="1000" dirty="0"/>
              <a:t>Tenant </a:t>
            </a:r>
            <a:r>
              <a:rPr lang="he-IL" sz="1000" dirty="0"/>
              <a:t>3</a:t>
            </a:r>
            <a:endParaRPr lang="en-US" sz="1000" dirty="0"/>
          </a:p>
        </p:txBody>
      </p:sp>
      <p:sp>
        <p:nvSpPr>
          <p:cNvPr id="51" name="Rounded Rectangular Callout 50"/>
          <p:cNvSpPr/>
          <p:nvPr/>
        </p:nvSpPr>
        <p:spPr>
          <a:xfrm>
            <a:off x="5894161" y="273100"/>
            <a:ext cx="2479995" cy="942875"/>
          </a:xfrm>
          <a:prstGeom prst="wedgeRoundRectCallout">
            <a:avLst>
              <a:gd name="adj1" fmla="val -78668"/>
              <a:gd name="adj2" fmla="val 7235"/>
              <a:gd name="adj3" fmla="val 16667"/>
            </a:avLst>
          </a:prstGeom>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en-US" sz="1200" dirty="0">
                <a:solidFill>
                  <a:schemeClr val="tx1"/>
                </a:solidFill>
              </a:rPr>
              <a:t>Integrations to the Presentation Server are associated with the tenant registered to that Presentation Server.</a:t>
            </a:r>
          </a:p>
        </p:txBody>
      </p:sp>
    </p:spTree>
    <p:extLst>
      <p:ext uri="{BB962C8B-B14F-4D97-AF65-F5344CB8AC3E}">
        <p14:creationId xmlns:p14="http://schemas.microsoft.com/office/powerpoint/2010/main" val="16774700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BMC - Game On">
      <a:dk1>
        <a:srgbClr val="414042"/>
      </a:dk1>
      <a:lt1>
        <a:sysClr val="window" lastClr="FFFFFF"/>
      </a:lt1>
      <a:dk2>
        <a:srgbClr val="414042"/>
      </a:dk2>
      <a:lt2>
        <a:srgbClr val="F2F2F2"/>
      </a:lt2>
      <a:accent1>
        <a:srgbClr val="414042"/>
      </a:accent1>
      <a:accent2>
        <a:srgbClr val="FE5000"/>
      </a:accent2>
      <a:accent3>
        <a:srgbClr val="F86E00"/>
      </a:accent3>
      <a:accent4>
        <a:srgbClr val="F98700"/>
      </a:accent4>
      <a:accent5>
        <a:srgbClr val="00A79D"/>
      </a:accent5>
      <a:accent6>
        <a:srgbClr val="A7A99D"/>
      </a:accent6>
      <a:hlink>
        <a:srgbClr val="00A79D"/>
      </a:hlink>
      <a:folHlink>
        <a:srgbClr val="41404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ternal Use Only Master">
  <a:themeElements>
    <a:clrScheme name="BMC - Game On">
      <a:dk1>
        <a:srgbClr val="414042"/>
      </a:dk1>
      <a:lt1>
        <a:sysClr val="window" lastClr="FFFFFF"/>
      </a:lt1>
      <a:dk2>
        <a:srgbClr val="414042"/>
      </a:dk2>
      <a:lt2>
        <a:srgbClr val="F2F2F2"/>
      </a:lt2>
      <a:accent1>
        <a:srgbClr val="414042"/>
      </a:accent1>
      <a:accent2>
        <a:srgbClr val="FE5000"/>
      </a:accent2>
      <a:accent3>
        <a:srgbClr val="F86E00"/>
      </a:accent3>
      <a:accent4>
        <a:srgbClr val="F98700"/>
      </a:accent4>
      <a:accent5>
        <a:srgbClr val="00A79D"/>
      </a:accent5>
      <a:accent6>
        <a:srgbClr val="A7A99D"/>
      </a:accent6>
      <a:hlink>
        <a:srgbClr val="00A79D"/>
      </a:hlink>
      <a:folHlink>
        <a:srgbClr val="41404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MC - Game On">
    <a:dk1>
      <a:srgbClr val="414042"/>
    </a:dk1>
    <a:lt1>
      <a:sysClr val="window" lastClr="FFFFFF"/>
    </a:lt1>
    <a:dk2>
      <a:srgbClr val="414042"/>
    </a:dk2>
    <a:lt2>
      <a:srgbClr val="F2F2F2"/>
    </a:lt2>
    <a:accent1>
      <a:srgbClr val="414042"/>
    </a:accent1>
    <a:accent2>
      <a:srgbClr val="FE5000"/>
    </a:accent2>
    <a:accent3>
      <a:srgbClr val="F86E00"/>
    </a:accent3>
    <a:accent4>
      <a:srgbClr val="F98700"/>
    </a:accent4>
    <a:accent5>
      <a:srgbClr val="00A79D"/>
    </a:accent5>
    <a:accent6>
      <a:srgbClr val="A7A99D"/>
    </a:accent6>
    <a:hlink>
      <a:srgbClr val="00A79D"/>
    </a:hlink>
    <a:folHlink>
      <a:srgbClr val="414042"/>
    </a:folHlink>
  </a:clrScheme>
</a:themeOverride>
</file>

<file path=docProps/app.xml><?xml version="1.0" encoding="utf-8"?>
<Properties xmlns="http://schemas.openxmlformats.org/officeDocument/2006/extended-properties" xmlns:vt="http://schemas.openxmlformats.org/officeDocument/2006/docPropsVTypes">
  <Template/>
  <TotalTime>41024</TotalTime>
  <Words>2684</Words>
  <Application>Microsoft Office PowerPoint</Application>
  <PresentationFormat>On-screen Show (16:9)</PresentationFormat>
  <Paragraphs>936</Paragraphs>
  <Slides>37</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Arial</vt:lpstr>
      <vt:lpstr>Calibri</vt:lpstr>
      <vt:lpstr>Calibri Light</vt:lpstr>
      <vt:lpstr>PT Sans</vt:lpstr>
      <vt:lpstr>Office Theme</vt:lpstr>
      <vt:lpstr>Internal Use Only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Infrastructure Management</vt:lpstr>
      <vt:lpstr>Infrastructure Management</vt:lpstr>
      <vt:lpstr>Infrastructure Management</vt:lpstr>
      <vt:lpstr>Infrastructure Management</vt:lpstr>
      <vt:lpstr>IT Data Analytics</vt:lpstr>
      <vt:lpstr>IT Data Analytics</vt:lpstr>
      <vt:lpstr>IT Data Analytics</vt:lpstr>
      <vt:lpstr>IT Data Analytics</vt:lpstr>
      <vt:lpstr>IT Data Analytics</vt:lpstr>
      <vt:lpstr>Real End User Experience Monitoring</vt:lpstr>
      <vt:lpstr>Real End User Experience Monitoring</vt:lpstr>
      <vt:lpstr>Real End User Experience Monitoring</vt:lpstr>
      <vt:lpstr>Real End User Experience Monitoring</vt:lpstr>
      <vt:lpstr>PowerPoint Presentation</vt:lpstr>
    </vt:vector>
  </TitlesOfParts>
  <Company>BMC Software,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TrueSight 10.5 Architecture</dc:title>
  <dc:creator>BMC Software</dc:creator>
  <cp:lastModifiedBy>Kamen, Sara</cp:lastModifiedBy>
  <cp:revision>877</cp:revision>
  <cp:lastPrinted>2014-06-30T16:35:05Z</cp:lastPrinted>
  <dcterms:created xsi:type="dcterms:W3CDTF">2014-06-02T22:55:02Z</dcterms:created>
  <dcterms:modified xsi:type="dcterms:W3CDTF">2018-03-07T17:42:34Z</dcterms:modified>
</cp:coreProperties>
</file>